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146" r:id="rId4"/>
  </p:sldMasterIdLst>
  <p:notesMasterIdLst>
    <p:notesMasterId r:id="rId16"/>
  </p:notesMasterIdLst>
  <p:handoutMasterIdLst>
    <p:handoutMasterId r:id="rId17"/>
  </p:handoutMasterIdLst>
  <p:sldIdLst>
    <p:sldId id="341" r:id="rId5"/>
    <p:sldId id="363" r:id="rId6"/>
    <p:sldId id="366" r:id="rId7"/>
    <p:sldId id="283" r:id="rId8"/>
    <p:sldId id="309" r:id="rId9"/>
    <p:sldId id="314" r:id="rId10"/>
    <p:sldId id="365" r:id="rId11"/>
    <p:sldId id="369" r:id="rId12"/>
    <p:sldId id="368" r:id="rId13"/>
    <p:sldId id="371" r:id="rId14"/>
    <p:sldId id="372"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84423" autoAdjust="0"/>
  </p:normalViewPr>
  <p:slideViewPr>
    <p:cSldViewPr snapToGrid="0">
      <p:cViewPr varScale="1">
        <p:scale>
          <a:sx n="53" d="100"/>
          <a:sy n="53" d="100"/>
        </p:scale>
        <p:origin x="956"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A1D46AD-1679-44C0-9D74-18FE48AD04DC}"/>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8ADA0F35-FC76-43B2-8BCF-B4A08ECF14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A043871-FD99-44ED-AFC8-93E35FF40A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7BE06ED8-3D99-444F-A83B-BFCDA3A1702D}"/>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FA09D47E-E46B-4E51-9479-F01B8FDDDEC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D438F240-C319-4139-9420-8EBAD05A585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7DC0B9C1-C368-43D6-B488-E6C9370025B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506CADC5-0567-4EB4-8D11-6077B35293F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30BB27A-E8CD-4EEA-AE83-23616915BF87}"/>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CE97DB8D-DA4F-40B5-BB13-CD64F74A9D06}"/>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029D1B71-A74C-4798-A3A2-0912907C6B88}"/>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667E76-3266-4C1E-9C17-B21014F0D22B}"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1711969A-8448-4B45-B9F2-1EB7DFB18A82}"/>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7708AB52-D641-47E6-A6D0-74125050E03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200" kern="1200" dirty="0">
              <a:solidFill>
                <a:schemeClr val="tx1"/>
              </a:solidFill>
              <a:effectLst/>
              <a:latin typeface="Times New Roman" pitchFamily="18" charset="0"/>
              <a:ea typeface="+mn-ea"/>
              <a:cs typeface="+mn-cs"/>
            </a:endParaRPr>
          </a:p>
        </p:txBody>
      </p:sp>
      <p:sp>
        <p:nvSpPr>
          <p:cNvPr id="4" name="Header Placeholder 3">
            <a:extLst>
              <a:ext uri="{FF2B5EF4-FFF2-40B4-BE49-F238E27FC236}">
                <a16:creationId xmlns:a16="http://schemas.microsoft.com/office/drawing/2014/main" id="{728503D9-749F-47C5-8961-364EA0C3904E}"/>
              </a:ext>
            </a:extLst>
          </p:cNvPr>
          <p:cNvSpPr>
            <a:spLocks noGrp="1"/>
          </p:cNvSpPr>
          <p:nvPr>
            <p:ph type="hdr" sz="quarter"/>
          </p:nvPr>
        </p:nvSpPr>
        <p:spPr/>
        <p:txBody>
          <a:bodyPr/>
          <a:lstStyle/>
          <a:p>
            <a:pPr>
              <a:defRPr/>
            </a:pPr>
            <a:r>
              <a:rPr lang="en-US"/>
              <a:t> </a:t>
            </a:r>
          </a:p>
        </p:txBody>
      </p:sp>
      <p:sp>
        <p:nvSpPr>
          <p:cNvPr id="5" name="Date Placeholder 4">
            <a:extLst>
              <a:ext uri="{FF2B5EF4-FFF2-40B4-BE49-F238E27FC236}">
                <a16:creationId xmlns:a16="http://schemas.microsoft.com/office/drawing/2014/main" id="{5D416452-1A1F-429D-B09F-858C8380FA50}"/>
              </a:ext>
            </a:extLst>
          </p:cNvPr>
          <p:cNvSpPr>
            <a:spLocks noGrp="1"/>
          </p:cNvSpPr>
          <p:nvPr>
            <p:ph type="dt" sz="quarter" idx="1"/>
          </p:nvPr>
        </p:nvSpPr>
        <p:spPr/>
        <p:txBody>
          <a:bodyPr/>
          <a:lstStyle/>
          <a:p>
            <a:pPr>
              <a:defRPr/>
            </a:pPr>
            <a:r>
              <a:rPr lang="en-US"/>
              <a:t>2019-09-10 </a:t>
            </a:r>
          </a:p>
        </p:txBody>
      </p:sp>
      <p:sp>
        <p:nvSpPr>
          <p:cNvPr id="6" name="Footer Placeholder 5">
            <a:extLst>
              <a:ext uri="{FF2B5EF4-FFF2-40B4-BE49-F238E27FC236}">
                <a16:creationId xmlns:a16="http://schemas.microsoft.com/office/drawing/2014/main" id="{3AE45F24-3252-4BC2-8F1F-F07D8D75A64E}"/>
              </a:ext>
            </a:extLst>
          </p:cNvPr>
          <p:cNvSpPr>
            <a:spLocks noGrp="1"/>
          </p:cNvSpPr>
          <p:nvPr>
            <p:ph type="ftr" sz="quarter" idx="4"/>
          </p:nvPr>
        </p:nvSpPr>
        <p:spPr/>
        <p:txBody>
          <a:bodyPr/>
          <a:lstStyle/>
          <a:p>
            <a:pPr>
              <a:defRPr/>
            </a:pPr>
            <a:r>
              <a:rPr lang="en-US"/>
              <a:t> </a:t>
            </a:r>
          </a:p>
        </p:txBody>
      </p:sp>
      <p:sp>
        <p:nvSpPr>
          <p:cNvPr id="9223" name="Slide Number Placeholder 6">
            <a:extLst>
              <a:ext uri="{FF2B5EF4-FFF2-40B4-BE49-F238E27FC236}">
                <a16:creationId xmlns:a16="http://schemas.microsoft.com/office/drawing/2014/main" id="{1879AE0E-F87A-41D7-9BA1-933B3C08C35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D4B7610-6462-4FB3-9E58-CF2D791BA03B}" type="slidenum">
              <a:rPr lang="en-US" altLang="en-US" smtClean="0">
                <a:latin typeface="Times New Roman" panose="02020603050405020304" pitchFamily="18" charset="0"/>
              </a:rPr>
              <a:pPr/>
              <a:t>4</a:t>
            </a:fld>
            <a:endParaRPr lang="en-US"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E72BD057-3C09-41FF-9B62-55CB05D4ACCF}"/>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55AF4DB3-CD0C-406B-B34E-7C988916951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Header Placeholder 3">
            <a:extLst>
              <a:ext uri="{FF2B5EF4-FFF2-40B4-BE49-F238E27FC236}">
                <a16:creationId xmlns:a16="http://schemas.microsoft.com/office/drawing/2014/main" id="{B9731E88-9DA5-4FBF-AD07-0084E47FA2B0}"/>
              </a:ext>
            </a:extLst>
          </p:cNvPr>
          <p:cNvSpPr>
            <a:spLocks noGrp="1"/>
          </p:cNvSpPr>
          <p:nvPr>
            <p:ph type="hdr" sz="quarter"/>
          </p:nvPr>
        </p:nvSpPr>
        <p:spPr/>
        <p:txBody>
          <a:bodyPr/>
          <a:lstStyle/>
          <a:p>
            <a:pPr>
              <a:defRPr/>
            </a:pPr>
            <a:r>
              <a:rPr lang="en-US"/>
              <a:t> </a:t>
            </a:r>
          </a:p>
        </p:txBody>
      </p:sp>
      <p:sp>
        <p:nvSpPr>
          <p:cNvPr id="5" name="Date Placeholder 4">
            <a:extLst>
              <a:ext uri="{FF2B5EF4-FFF2-40B4-BE49-F238E27FC236}">
                <a16:creationId xmlns:a16="http://schemas.microsoft.com/office/drawing/2014/main" id="{B0C1224A-0AF4-480F-AAA7-EB0BEDFE09D4}"/>
              </a:ext>
            </a:extLst>
          </p:cNvPr>
          <p:cNvSpPr>
            <a:spLocks noGrp="1"/>
          </p:cNvSpPr>
          <p:nvPr>
            <p:ph type="dt" sz="quarter" idx="1"/>
          </p:nvPr>
        </p:nvSpPr>
        <p:spPr/>
        <p:txBody>
          <a:bodyPr/>
          <a:lstStyle/>
          <a:p>
            <a:pPr>
              <a:defRPr/>
            </a:pPr>
            <a:r>
              <a:rPr lang="en-US"/>
              <a:t>2019-09-10 </a:t>
            </a:r>
          </a:p>
        </p:txBody>
      </p:sp>
      <p:sp>
        <p:nvSpPr>
          <p:cNvPr id="6" name="Footer Placeholder 5">
            <a:extLst>
              <a:ext uri="{FF2B5EF4-FFF2-40B4-BE49-F238E27FC236}">
                <a16:creationId xmlns:a16="http://schemas.microsoft.com/office/drawing/2014/main" id="{6D20F79A-A8D6-4733-AD99-F81BC89C7091}"/>
              </a:ext>
            </a:extLst>
          </p:cNvPr>
          <p:cNvSpPr>
            <a:spLocks noGrp="1"/>
          </p:cNvSpPr>
          <p:nvPr>
            <p:ph type="ftr" sz="quarter" idx="4"/>
          </p:nvPr>
        </p:nvSpPr>
        <p:spPr/>
        <p:txBody>
          <a:bodyPr/>
          <a:lstStyle/>
          <a:p>
            <a:pPr>
              <a:defRPr/>
            </a:pPr>
            <a:r>
              <a:rPr lang="en-US"/>
              <a:t> </a:t>
            </a:r>
          </a:p>
        </p:txBody>
      </p:sp>
      <p:sp>
        <p:nvSpPr>
          <p:cNvPr id="11271" name="Slide Number Placeholder 6">
            <a:extLst>
              <a:ext uri="{FF2B5EF4-FFF2-40B4-BE49-F238E27FC236}">
                <a16:creationId xmlns:a16="http://schemas.microsoft.com/office/drawing/2014/main" id="{0A8A56BE-FADF-4CE7-81CE-D66094F7936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B68574C-787E-44C0-BE2F-77DACAFABBFE}" type="slidenum">
              <a:rPr lang="en-US" altLang="en-US" smtClean="0">
                <a:latin typeface="Times New Roman" panose="02020603050405020304" pitchFamily="18" charset="0"/>
              </a:rPr>
              <a:pPr/>
              <a:t>5</a:t>
            </a:fld>
            <a:endParaRPr lang="en-US" altLang="en-US">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AD0D802-21CC-4269-8E2B-0291DCAC6EF9}"/>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2D61A262-17C0-45EA-A9CC-A65C89EF008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Clr>
                <a:schemeClr val="tx1"/>
              </a:buClr>
            </a:pPr>
            <a:r>
              <a:rPr lang="sv-SE" sz="1200" dirty="0"/>
              <a:t>Simulation </a:t>
            </a:r>
            <a:r>
              <a:rPr lang="sv-SE" sz="1200" dirty="0" err="1"/>
              <a:t>conditions</a:t>
            </a:r>
            <a:r>
              <a:rPr lang="sv-SE" sz="1200" dirty="0"/>
              <a:t>:</a:t>
            </a:r>
          </a:p>
          <a:p>
            <a:pPr>
              <a:buClr>
                <a:schemeClr val="tx1"/>
              </a:buClr>
            </a:pPr>
            <a:endParaRPr lang="sv-SE" sz="1200" dirty="0"/>
          </a:p>
          <a:p>
            <a:pPr>
              <a:buClr>
                <a:schemeClr val="tx1"/>
              </a:buClr>
            </a:pPr>
            <a:r>
              <a:rPr lang="sv-SE" sz="1200" dirty="0"/>
              <a:t>NR 40MHz, 0.125ms TTI</a:t>
            </a:r>
            <a:br>
              <a:rPr lang="sv-SE" sz="1200" dirty="0"/>
            </a:br>
            <a:r>
              <a:rPr lang="sv-SE" sz="1200" dirty="0"/>
              <a:t>1 </a:t>
            </a:r>
            <a:r>
              <a:rPr lang="sv-SE" sz="1200" dirty="0" err="1"/>
              <a:t>basestation</a:t>
            </a:r>
            <a:r>
              <a:rPr lang="sv-SE" sz="1200" dirty="0"/>
              <a:t>, 3 cells</a:t>
            </a:r>
          </a:p>
          <a:p>
            <a:pPr>
              <a:buClr>
                <a:schemeClr val="tx1"/>
              </a:buClr>
            </a:pPr>
            <a:r>
              <a:rPr lang="sv-SE" sz="1200" dirty="0"/>
              <a:t>2ms RTT over transport </a:t>
            </a:r>
            <a:r>
              <a:rPr lang="sv-SE" sz="1200" dirty="0" err="1"/>
              <a:t>network</a:t>
            </a:r>
            <a:endParaRPr lang="sv-SE" sz="1200" dirty="0"/>
          </a:p>
          <a:p>
            <a:pPr>
              <a:buClr>
                <a:schemeClr val="tx1"/>
              </a:buClr>
            </a:pPr>
            <a:r>
              <a:rPr lang="sv-SE" sz="1200" dirty="0"/>
              <a:t>”Pre-</a:t>
            </a:r>
            <a:r>
              <a:rPr lang="sv-SE" sz="1200" dirty="0" err="1"/>
              <a:t>scheduling</a:t>
            </a:r>
            <a:r>
              <a:rPr lang="sv-SE" sz="1200" dirty="0"/>
              <a:t>” </a:t>
            </a:r>
            <a:r>
              <a:rPr lang="sv-SE" sz="1200" dirty="0" err="1"/>
              <a:t>of</a:t>
            </a:r>
            <a:r>
              <a:rPr lang="sv-SE" sz="1200" dirty="0"/>
              <a:t> UL </a:t>
            </a:r>
            <a:r>
              <a:rPr lang="sv-SE" sz="1200" dirty="0" err="1"/>
              <a:t>ACKs</a:t>
            </a:r>
            <a:endParaRPr lang="sv-SE" sz="1200" dirty="0"/>
          </a:p>
          <a:p>
            <a:pPr>
              <a:buClr>
                <a:schemeClr val="tx1"/>
              </a:buClr>
            </a:pPr>
            <a:endParaRPr lang="sv-SE" sz="1200" dirty="0"/>
          </a:p>
          <a:p>
            <a:pPr>
              <a:buClr>
                <a:schemeClr val="tx1"/>
              </a:buClr>
            </a:pPr>
            <a:r>
              <a:rPr lang="sv-SE" sz="1200" dirty="0" err="1"/>
              <a:t>User</a:t>
            </a:r>
            <a:r>
              <a:rPr lang="sv-SE" sz="1200" dirty="0"/>
              <a:t> 1 starts at T= 0.0s</a:t>
            </a:r>
          </a:p>
          <a:p>
            <a:pPr>
              <a:buClr>
                <a:schemeClr val="tx1"/>
              </a:buClr>
            </a:pPr>
            <a:r>
              <a:rPr lang="sv-SE" sz="1200" dirty="0" err="1"/>
              <a:t>User</a:t>
            </a:r>
            <a:r>
              <a:rPr lang="sv-SE" sz="1200" dirty="0"/>
              <a:t> 2 starts at T= 2.1s</a:t>
            </a:r>
          </a:p>
          <a:p>
            <a:pPr>
              <a:buClr>
                <a:schemeClr val="tx1"/>
              </a:buClr>
            </a:pPr>
            <a:endParaRPr lang="sv-SE" sz="1200" dirty="0"/>
          </a:p>
          <a:p>
            <a:pPr>
              <a:buClr>
                <a:schemeClr val="tx1"/>
              </a:buClr>
            </a:pPr>
            <a:r>
              <a:rPr lang="sv-SE" dirty="0"/>
              <a:t>Scenario 1: TCP (</a:t>
            </a:r>
            <a:r>
              <a:rPr lang="sv-SE" dirty="0" err="1"/>
              <a:t>legacy</a:t>
            </a:r>
            <a:r>
              <a:rPr lang="sv-SE" dirty="0"/>
              <a:t>)</a:t>
            </a:r>
          </a:p>
          <a:p>
            <a:pPr lvl="1"/>
            <a:r>
              <a:rPr lang="sv-SE" sz="1600" dirty="0" err="1"/>
              <a:t>Cubic</a:t>
            </a:r>
            <a:r>
              <a:rPr lang="sv-SE" sz="1600" dirty="0"/>
              <a:t> </a:t>
            </a:r>
          </a:p>
          <a:p>
            <a:pPr lvl="1"/>
            <a:r>
              <a:rPr lang="sv-SE" sz="1600" dirty="0"/>
              <a:t>Packet </a:t>
            </a:r>
            <a:r>
              <a:rPr lang="sv-SE" sz="1600" dirty="0" err="1"/>
              <a:t>pacing</a:t>
            </a:r>
            <a:br>
              <a:rPr lang="sv-SE" sz="1600" dirty="0"/>
            </a:br>
            <a:r>
              <a:rPr lang="sv-SE" sz="1600" dirty="0"/>
              <a:t>AQM </a:t>
            </a:r>
            <a:r>
              <a:rPr lang="sv-SE" sz="1600" dirty="0" err="1"/>
              <a:t>minDropTh</a:t>
            </a:r>
            <a:r>
              <a:rPr lang="sv-SE" sz="1600" dirty="0"/>
              <a:t> = 30ms</a:t>
            </a:r>
          </a:p>
          <a:p>
            <a:pPr lvl="1"/>
            <a:endParaRPr lang="sv-SE" dirty="0"/>
          </a:p>
          <a:p>
            <a:endParaRPr lang="sv-SE" dirty="0"/>
          </a:p>
          <a:p>
            <a:r>
              <a:rPr lang="sv-SE" dirty="0"/>
              <a:t>Scenario 2: L4S</a:t>
            </a:r>
          </a:p>
          <a:p>
            <a:pPr lvl="1"/>
            <a:r>
              <a:rPr lang="sv-SE" sz="1600" dirty="0"/>
              <a:t>DCTCP</a:t>
            </a:r>
          </a:p>
          <a:p>
            <a:pPr lvl="1"/>
            <a:r>
              <a:rPr lang="sv-SE" sz="1600" dirty="0"/>
              <a:t>Packet </a:t>
            </a:r>
            <a:r>
              <a:rPr lang="sv-SE" sz="1600" dirty="0" err="1"/>
              <a:t>pacing</a:t>
            </a:r>
            <a:br>
              <a:rPr lang="sv-SE" sz="1600" dirty="0"/>
            </a:br>
            <a:r>
              <a:rPr lang="sv-SE" sz="1600" dirty="0"/>
              <a:t>L4S </a:t>
            </a:r>
            <a:r>
              <a:rPr lang="sv-SE" sz="1600" dirty="0" err="1"/>
              <a:t>marking</a:t>
            </a:r>
            <a:r>
              <a:rPr lang="sv-SE" sz="1600" dirty="0"/>
              <a:t> on PDCP (no </a:t>
            </a:r>
            <a:r>
              <a:rPr lang="sv-SE" sz="1600" dirty="0" err="1"/>
              <a:t>queue</a:t>
            </a:r>
            <a:r>
              <a:rPr lang="sv-SE" sz="1600" dirty="0"/>
              <a:t> on RLC)</a:t>
            </a:r>
          </a:p>
          <a:p>
            <a:pPr lvl="1"/>
            <a:r>
              <a:rPr lang="sv-SE" sz="1600" dirty="0"/>
              <a:t>Mark </a:t>
            </a:r>
            <a:r>
              <a:rPr lang="sv-SE" sz="1600" dirty="0" err="1"/>
              <a:t>probability</a:t>
            </a:r>
            <a:r>
              <a:rPr lang="sv-SE" sz="1600" dirty="0"/>
              <a:t> </a:t>
            </a:r>
            <a:r>
              <a:rPr lang="sv-SE" sz="1600" dirty="0" err="1"/>
              <a:t>computed</a:t>
            </a:r>
            <a:r>
              <a:rPr lang="sv-SE" sz="1600" dirty="0"/>
              <a:t> </a:t>
            </a:r>
            <a:r>
              <a:rPr lang="sv-SE" sz="1600" dirty="0" err="1"/>
              <a:t>every</a:t>
            </a:r>
            <a:r>
              <a:rPr lang="sv-SE" sz="1600" dirty="0"/>
              <a:t> 10ms</a:t>
            </a:r>
          </a:p>
          <a:p>
            <a:pPr marL="369888" lvl="1" indent="0">
              <a:buNone/>
            </a:pPr>
            <a:r>
              <a:rPr lang="sv-SE" sz="1600" dirty="0"/>
              <a:t>	</a:t>
            </a:r>
            <a:r>
              <a:rPr lang="sv-SE" sz="1600" dirty="0" err="1"/>
              <a:t>minMarkTh</a:t>
            </a:r>
            <a:r>
              <a:rPr lang="sv-SE" sz="1600" dirty="0"/>
              <a:t> = 1ms</a:t>
            </a:r>
          </a:p>
          <a:p>
            <a:pPr marL="369888" lvl="1" indent="0">
              <a:buNone/>
            </a:pPr>
            <a:r>
              <a:rPr lang="sv-SE" sz="1600" dirty="0"/>
              <a:t>	</a:t>
            </a:r>
            <a:r>
              <a:rPr lang="sv-SE" sz="1600" dirty="0" err="1"/>
              <a:t>maxMarkTh</a:t>
            </a:r>
            <a:r>
              <a:rPr lang="sv-SE" sz="1600" dirty="0"/>
              <a:t> = 3ms</a:t>
            </a:r>
          </a:p>
          <a:p>
            <a:endParaRPr lang="sv-SE" altLang="en-US" dirty="0"/>
          </a:p>
        </p:txBody>
      </p:sp>
      <p:sp>
        <p:nvSpPr>
          <p:cNvPr id="4" name="Header Placeholder 3">
            <a:extLst>
              <a:ext uri="{FF2B5EF4-FFF2-40B4-BE49-F238E27FC236}">
                <a16:creationId xmlns:a16="http://schemas.microsoft.com/office/drawing/2014/main" id="{27F3A5BB-BF92-4BD1-A1D8-EE1A98B39CC3}"/>
              </a:ext>
            </a:extLst>
          </p:cNvPr>
          <p:cNvSpPr>
            <a:spLocks noGrp="1"/>
          </p:cNvSpPr>
          <p:nvPr>
            <p:ph type="hdr" sz="quarter"/>
          </p:nvPr>
        </p:nvSpPr>
        <p:spPr/>
        <p:txBody>
          <a:bodyPr/>
          <a:lstStyle/>
          <a:p>
            <a:pPr>
              <a:defRPr/>
            </a:pPr>
            <a:r>
              <a:rPr lang="en-US"/>
              <a:t> </a:t>
            </a:r>
          </a:p>
        </p:txBody>
      </p:sp>
      <p:sp>
        <p:nvSpPr>
          <p:cNvPr id="5" name="Date Placeholder 4">
            <a:extLst>
              <a:ext uri="{FF2B5EF4-FFF2-40B4-BE49-F238E27FC236}">
                <a16:creationId xmlns:a16="http://schemas.microsoft.com/office/drawing/2014/main" id="{B36B33DE-5AD3-4729-9631-EBE92D67F2CC}"/>
              </a:ext>
            </a:extLst>
          </p:cNvPr>
          <p:cNvSpPr>
            <a:spLocks noGrp="1"/>
          </p:cNvSpPr>
          <p:nvPr>
            <p:ph type="dt" sz="quarter" idx="1"/>
          </p:nvPr>
        </p:nvSpPr>
        <p:spPr/>
        <p:txBody>
          <a:bodyPr/>
          <a:lstStyle/>
          <a:p>
            <a:pPr>
              <a:defRPr/>
            </a:pPr>
            <a:r>
              <a:rPr lang="en-US"/>
              <a:t>2019-09-10 </a:t>
            </a:r>
          </a:p>
        </p:txBody>
      </p:sp>
      <p:sp>
        <p:nvSpPr>
          <p:cNvPr id="6" name="Footer Placeholder 5">
            <a:extLst>
              <a:ext uri="{FF2B5EF4-FFF2-40B4-BE49-F238E27FC236}">
                <a16:creationId xmlns:a16="http://schemas.microsoft.com/office/drawing/2014/main" id="{550F9191-3C69-4871-A92C-EB20E30F27EE}"/>
              </a:ext>
            </a:extLst>
          </p:cNvPr>
          <p:cNvSpPr>
            <a:spLocks noGrp="1"/>
          </p:cNvSpPr>
          <p:nvPr>
            <p:ph type="ftr" sz="quarter" idx="4"/>
          </p:nvPr>
        </p:nvSpPr>
        <p:spPr/>
        <p:txBody>
          <a:bodyPr/>
          <a:lstStyle/>
          <a:p>
            <a:pPr>
              <a:defRPr/>
            </a:pPr>
            <a:r>
              <a:rPr lang="en-US"/>
              <a:t> </a:t>
            </a:r>
          </a:p>
        </p:txBody>
      </p:sp>
      <p:sp>
        <p:nvSpPr>
          <p:cNvPr id="14343" name="Slide Number Placeholder 6">
            <a:extLst>
              <a:ext uri="{FF2B5EF4-FFF2-40B4-BE49-F238E27FC236}">
                <a16:creationId xmlns:a16="http://schemas.microsoft.com/office/drawing/2014/main" id="{D5ED3022-9421-425A-8482-D3E83ACC3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326AEFF-19B3-4A85-8C22-FDC90460E477}" type="slidenum">
              <a:rPr lang="en-US" altLang="en-US" smtClean="0">
                <a:latin typeface="Times New Roman" panose="02020603050405020304" pitchFamily="18" charset="0"/>
              </a:rPr>
              <a:pPr/>
              <a:t>6</a:t>
            </a:fld>
            <a:endParaRPr lang="en-US" altLang="en-US">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667E76-3266-4C1E-9C17-B21014F0D22B}" type="slidenum">
              <a:rPr lang="en-GB" altLang="en-US" smtClean="0"/>
              <a:pPr>
                <a:defRPr/>
              </a:pPr>
              <a:t>10</a:t>
            </a:fld>
            <a:endParaRPr lang="en-GB" altLang="en-US"/>
          </a:p>
        </p:txBody>
      </p:sp>
    </p:spTree>
    <p:extLst>
      <p:ext uri="{BB962C8B-B14F-4D97-AF65-F5344CB8AC3E}">
        <p14:creationId xmlns:p14="http://schemas.microsoft.com/office/powerpoint/2010/main" val="617456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27B60007-5D77-4EF6-AE45-E7000D6D2EB7}"/>
              </a:ext>
            </a:extLst>
          </p:cNvPr>
          <p:cNvSpPr txBox="1">
            <a:spLocks noChangeArrowheads="1"/>
          </p:cNvSpPr>
          <p:nvPr userDrawn="1"/>
        </p:nvSpPr>
        <p:spPr bwMode="auto">
          <a:xfrm>
            <a:off x="271463" y="706438"/>
            <a:ext cx="64055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b="1" dirty="0"/>
              <a:t>SA WG2 Meeting #S2-13514 - 18 October, 2019, Split Croatia</a:t>
            </a:r>
            <a:endParaRPr lang="sv-SE" altLang="en-US" sz="1200" b="1" dirty="0">
              <a:latin typeface="Arial "/>
            </a:endParaRP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81188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668916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4111260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p:nvPr>
        </p:nvSpPr>
        <p:spPr bwMode="auto">
          <a:xfrm>
            <a:off x="479425" y="476250"/>
            <a:ext cx="8353426" cy="1081088"/>
          </a:xfrm>
          <a:prstGeom prst="rect">
            <a:avLst/>
          </a:prstGeom>
          <a:noFill/>
          <a:ln w="9525">
            <a:noFill/>
            <a:miter lim="800000"/>
            <a:headEnd/>
            <a:tailEnd/>
          </a:ln>
        </p:spPr>
        <p:txBody>
          <a:bodyPr lIns="72000" tIns="36000" rIns="73152" bIns="36576" anchor="t">
            <a:noAutofit/>
          </a:bodyPr>
          <a:lstStyle>
            <a:lvl1pPr>
              <a:defRPr/>
            </a:lvl1pPr>
          </a:lstStyle>
          <a:p>
            <a:pPr lvl="0"/>
            <a:r>
              <a:rPr lang="en-US"/>
              <a:t>Click to edit Master title style</a:t>
            </a:r>
          </a:p>
        </p:txBody>
      </p:sp>
    </p:spTree>
    <p:extLst>
      <p:ext uri="{BB962C8B-B14F-4D97-AF65-F5344CB8AC3E}">
        <p14:creationId xmlns:p14="http://schemas.microsoft.com/office/powerpoint/2010/main" val="2024432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p:nvPr>
        </p:nvSpPr>
        <p:spPr bwMode="auto">
          <a:xfrm>
            <a:off x="479425" y="476250"/>
            <a:ext cx="8353426" cy="1081088"/>
          </a:xfrm>
          <a:prstGeom prst="rect">
            <a:avLst/>
          </a:prstGeom>
          <a:noFill/>
          <a:ln w="9525">
            <a:noFill/>
            <a:miter lim="800000"/>
            <a:headEnd/>
            <a:tailEnd/>
          </a:ln>
        </p:spPr>
        <p:txBody>
          <a:bodyPr lIns="72000" tIns="36000" rIns="73152" bIns="36576" anchor="t">
            <a:noAutofit/>
          </a:bodyPr>
          <a:lstStyle>
            <a:lvl1pPr>
              <a:defRPr/>
            </a:lvl1pPr>
          </a:lstStyle>
          <a:p>
            <a:pPr lvl="0"/>
            <a:r>
              <a:rPr lang="en-US"/>
              <a:t>Click to edit Master title style</a:t>
            </a:r>
          </a:p>
        </p:txBody>
      </p:sp>
    </p:spTree>
    <p:extLst>
      <p:ext uri="{BB962C8B-B14F-4D97-AF65-F5344CB8AC3E}">
        <p14:creationId xmlns:p14="http://schemas.microsoft.com/office/powerpoint/2010/main" val="285395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FBD02A2D-A064-4A2D-9DDD-1784A42C9540}"/>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1523B246-DBED-4D13-BEC8-AF41764F749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10FAA247-3FDF-4544-AC53-9D8C893FF3DF}"/>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E0FF3F1E-D581-4363-89B3-668A7E18DF68}"/>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98008B17-D346-4D48-B4E3-D002E7FD37D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a:extLst>
              <a:ext uri="{FF2B5EF4-FFF2-40B4-BE49-F238E27FC236}">
                <a16:creationId xmlns:a16="http://schemas.microsoft.com/office/drawing/2014/main" id="{EEA07045-876A-4F83-80D9-E8A7A87C646E}"/>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E04BFFD8-F9EB-4A74-8343-2F0FC01E59E7}"/>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109E10EE-AD8A-49A2-8980-E108CA5F845E}"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B762111E-E43E-422D-B81E-88A497C9334D}"/>
              </a:ext>
            </a:extLst>
          </p:cNvPr>
          <p:cNvSpPr txBox="1">
            <a:spLocks noChangeArrowheads="1"/>
          </p:cNvSpPr>
          <p:nvPr userDrawn="1"/>
        </p:nvSpPr>
        <p:spPr bwMode="auto">
          <a:xfrm>
            <a:off x="133350" y="36513"/>
            <a:ext cx="86201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sz="1400" b="1" dirty="0"/>
              <a:t>SA WG2 Meeting #S2-136</a:t>
            </a:r>
          </a:p>
          <a:p>
            <a:pPr>
              <a:defRPr/>
            </a:pPr>
            <a:r>
              <a:rPr lang="en-GB" sz="1400" b="1" dirty="0"/>
              <a:t>18 - 22 November, 2019, Reno, USA</a:t>
            </a:r>
            <a:endParaRPr lang="sv-SE" altLang="en-US" sz="2000" b="1" dirty="0">
              <a:latin typeface="Arial "/>
            </a:endParaRPr>
          </a:p>
        </p:txBody>
      </p:sp>
    </p:spTree>
  </p:cSld>
  <p:clrMap bg1="lt1" tx1="dk1" bg2="lt2" tx2="dk2" accent1="accent1" accent2="accent2" accent3="accent3" accent4="accent4" accent5="accent5" accent6="accent6" hlink="hlink" folHlink="folHlink"/>
  <p:sldLayoutIdLst>
    <p:sldLayoutId id="2147485175" r:id="rId1"/>
    <p:sldLayoutId id="2147485171" r:id="rId2"/>
    <p:sldLayoutId id="2147485172" r:id="rId3"/>
    <p:sldLayoutId id="2147485173" r:id="rId4"/>
    <p:sldLayoutId id="2147485174"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hyperlink" Target="https://datatracker.ietf.org/meeting/105/materials/slides-105-iccrg-bbr-v2-a-model-based-congestion-control-00" TargetMode="External"/><Relationship Id="rId3" Type="http://schemas.openxmlformats.org/officeDocument/2006/relationships/hyperlink" Target="https://datatracker.ietf.org/doc/draft-ietf-tsvwg-l4s-arch/" TargetMode="External"/><Relationship Id="rId7" Type="http://schemas.openxmlformats.org/officeDocument/2006/relationships/hyperlink" Target="https://cablela.bs/low-latency-docsis-technology-overview-february-2019"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tools.ietf.org/html/rfc8257" TargetMode="External"/><Relationship Id="rId5" Type="http://schemas.openxmlformats.org/officeDocument/2006/relationships/hyperlink" Target="https://riteproject.eu/dctth/" TargetMode="External"/><Relationship Id="rId10" Type="http://schemas.openxmlformats.org/officeDocument/2006/relationships/hyperlink" Target="https://github.com/L4STeam/linux/" TargetMode="External"/><Relationship Id="rId4" Type="http://schemas.openxmlformats.org/officeDocument/2006/relationships/hyperlink" Target="https://riteproject.files.wordpress.com/2015/12/rite-deliverable-3-3-public1.pdf" TargetMode="External"/><Relationship Id="rId9" Type="http://schemas.openxmlformats.org/officeDocument/2006/relationships/hyperlink" Target="https://tools.ietf.org/html/rfc8298"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RAN/WG2_RL2/TSGR2_107bis/Docs/R2-1913888.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D7452FA-E5C0-40BD-9C22-30B42EDD75C1}"/>
              </a:ext>
            </a:extLst>
          </p:cNvPr>
          <p:cNvSpPr>
            <a:spLocks noGrp="1"/>
          </p:cNvSpPr>
          <p:nvPr>
            <p:ph type="title"/>
          </p:nvPr>
        </p:nvSpPr>
        <p:spPr>
          <a:xfrm>
            <a:off x="1546005" y="1736202"/>
            <a:ext cx="8870632" cy="2166516"/>
          </a:xfrm>
        </p:spPr>
        <p:txBody>
          <a:bodyPr/>
          <a:lstStyle/>
          <a:p>
            <a:pPr eaLnBrk="1" hangingPunct="1"/>
            <a:r>
              <a:rPr lang="en-GB" altLang="en-US" sz="4000" dirty="0"/>
              <a:t>5QI values for efficient handling of congestion control marked IP packets</a:t>
            </a:r>
          </a:p>
        </p:txBody>
      </p:sp>
      <p:sp>
        <p:nvSpPr>
          <p:cNvPr id="5123" name="Text Placeholder 2">
            <a:extLst>
              <a:ext uri="{FF2B5EF4-FFF2-40B4-BE49-F238E27FC236}">
                <a16:creationId xmlns:a16="http://schemas.microsoft.com/office/drawing/2014/main" id="{911B3933-25B5-4541-8C14-B466DF20DF72}"/>
              </a:ext>
            </a:extLst>
          </p:cNvPr>
          <p:cNvSpPr>
            <a:spLocks noGrp="1"/>
          </p:cNvSpPr>
          <p:nvPr>
            <p:ph type="body" idx="4294967295"/>
          </p:nvPr>
        </p:nvSpPr>
        <p:spPr>
          <a:xfrm>
            <a:off x="2147888" y="4589463"/>
            <a:ext cx="7886700" cy="1500187"/>
          </a:xfrm>
        </p:spPr>
        <p:txBody>
          <a:bodyPr/>
          <a:lstStyle/>
          <a:p>
            <a:pPr marL="0" indent="0" eaLnBrk="1" hangingPunct="1">
              <a:buFontTx/>
              <a:buNone/>
              <a:defRPr/>
            </a:pPr>
            <a:r>
              <a:rPr lang="en-GB" altLang="en-US" dirty="0"/>
              <a:t>Ericsson, </a:t>
            </a:r>
            <a:r>
              <a:rPr lang="en-US" dirty="0"/>
              <a:t>Sprint, Google, Nokia Networks, AT&amp;T, Vodafone</a:t>
            </a:r>
            <a:endParaRPr lang="en-GB" altLang="en-US" dirty="0"/>
          </a:p>
          <a:p>
            <a:pPr marL="0" indent="0" eaLnBrk="1" hangingPunct="1">
              <a:buFontTx/>
              <a:buNone/>
              <a:defRPr/>
            </a:pPr>
            <a:r>
              <a:rPr lang="en-GB" altLang="en-US" dirty="0"/>
              <a:t>Agenda 9.1</a:t>
            </a:r>
          </a:p>
          <a:p>
            <a:pPr marL="0" indent="0" eaLnBrk="1" hangingPunct="1">
              <a:buFontTx/>
              <a:buNone/>
              <a:defRPr/>
            </a:pPr>
            <a:endParaRPr lang="en-GB" altLang="en-US" dirty="0"/>
          </a:p>
          <a:p>
            <a:pPr marL="0" indent="0" eaLnBrk="1" hangingPunct="1">
              <a:buFontTx/>
              <a:buNone/>
              <a:defRPr/>
            </a:pPr>
            <a:endParaRPr lang="en-GB" altLang="en-US" dirty="0"/>
          </a:p>
        </p:txBody>
      </p:sp>
      <p:sp>
        <p:nvSpPr>
          <p:cNvPr id="5124" name="Text Box 14">
            <a:extLst>
              <a:ext uri="{FF2B5EF4-FFF2-40B4-BE49-F238E27FC236}">
                <a16:creationId xmlns:a16="http://schemas.microsoft.com/office/drawing/2014/main" id="{D645DE0B-BA8E-4475-89B8-9823431C9453}"/>
              </a:ext>
            </a:extLst>
          </p:cNvPr>
          <p:cNvSpPr txBox="1">
            <a:spLocks noChangeArrowheads="1"/>
          </p:cNvSpPr>
          <p:nvPr/>
        </p:nvSpPr>
        <p:spPr bwMode="auto">
          <a:xfrm>
            <a:off x="9085263" y="101600"/>
            <a:ext cx="2190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en-GB" altLang="en-US" sz="1600" b="1" dirty="0">
                <a:solidFill>
                  <a:srgbClr val="0070C0"/>
                </a:solidFill>
                <a:latin typeface="Arial" panose="020B0604020202020204" pitchFamily="34" charset="0"/>
              </a:rPr>
              <a:t>S2-1911250</a:t>
            </a:r>
            <a:endParaRPr lang="sv-SE" altLang="en-US" sz="1600" b="1" dirty="0">
              <a:solidFill>
                <a:srgbClr val="0070C0"/>
              </a:solidFill>
              <a:latin typeface="Arial "/>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972F7-3DC2-426C-880D-C878BB4F3482}"/>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859C9D3B-2FE5-48A3-9818-5D26C68D5E29}"/>
              </a:ext>
            </a:extLst>
          </p:cNvPr>
          <p:cNvSpPr>
            <a:spLocks noGrp="1"/>
          </p:cNvSpPr>
          <p:nvPr>
            <p:ph idx="1"/>
          </p:nvPr>
        </p:nvSpPr>
        <p:spPr/>
        <p:txBody>
          <a:bodyPr/>
          <a:lstStyle/>
          <a:p>
            <a:pPr marL="342900" indent="-342900">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Low Latency, Low Loss, Scalable Throughput (L4S) Internet Service: Architecture, Briscoe et al, Internet-draft, IETF, July 2019, </a:t>
            </a:r>
            <a:r>
              <a:rPr lang="en-US" sz="1200" u="sng" dirty="0">
                <a:solidFill>
                  <a:srgbClr val="0000FF"/>
                </a:solidFill>
                <a:latin typeface="Arial"/>
                <a:cs typeface="Arial"/>
                <a:hlinkClick r:id="rId3">
                  <a:extLst>
                    <a:ext uri="{A12FA001-AC4F-418D-AE19-62706E023703}">
                      <ahyp:hlinkClr xmlns:ahyp="http://schemas.microsoft.com/office/drawing/2018/hyperlinkcolor" val="tx"/>
                    </a:ext>
                  </a:extLst>
                </a:hlinkClick>
              </a:rPr>
              <a:t>https://datatracker.ietf.org/doc/draft-ietf-tsvwg-l4s-arch/</a:t>
            </a:r>
            <a:r>
              <a:rPr lang="en-US" sz="1200" u="sng" dirty="0">
                <a:solidFill>
                  <a:srgbClr val="0000FF"/>
                </a:solidFill>
                <a:latin typeface="Arial"/>
                <a:cs typeface="Arial"/>
              </a:rPr>
              <a:t> </a:t>
            </a:r>
          </a:p>
          <a:p>
            <a:pPr marL="342900" lvl="0" indent="-342900" algn="just">
              <a:lnSpc>
                <a:spcPct val="100000"/>
              </a:lnSpc>
              <a:spcAft>
                <a:spcPts val="600"/>
              </a:spcAft>
              <a:buFont typeface="+mj-lt"/>
              <a:buAutoNum type="arabicPeriod"/>
              <a:tabLst>
                <a:tab pos="228600" algn="l"/>
              </a:tabLst>
            </a:pPr>
            <a:r>
              <a:rPr lang="en-US" sz="1400" dirty="0">
                <a:latin typeface="Arial"/>
                <a:ea typeface="Calibri" panose="020F0502020204030204" pitchFamily="34" charset="0"/>
                <a:cs typeface="Times New Roman"/>
              </a:rPr>
              <a:t>Deployment of RITE mechanisms in use-case trial testbeds report, Ing-Jyh Tsang, EU project RITE, January 2016, </a:t>
            </a:r>
            <a:r>
              <a:rPr lang="en-US" sz="1200" u="sng" dirty="0">
                <a:solidFill>
                  <a:srgbClr val="0000FF"/>
                </a:solidFill>
                <a:latin typeface="Arial"/>
                <a:ea typeface="Arial" panose="020B0604020202020204" pitchFamily="34" charset="0"/>
                <a:cs typeface="Arial"/>
                <a:hlinkClick r:id="rId4">
                  <a:extLst>
                    <a:ext uri="{A12FA001-AC4F-418D-AE19-62706E023703}">
                      <ahyp:hlinkClr xmlns:ahyp="http://schemas.microsoft.com/office/drawing/2018/hyperlinkcolor" val="tx"/>
                    </a:ext>
                  </a:extLst>
                </a:hlinkClick>
              </a:rPr>
              <a:t>https://riteproject.files.wordpress.com/2015/12/rite-deliverable-3-3-public1.pdf</a:t>
            </a:r>
            <a:endParaRPr lang="en-US" sz="1200" dirty="0">
              <a:latin typeface="Arial"/>
              <a:ea typeface="Calibri" panose="020F0502020204030204" pitchFamily="34" charset="0"/>
              <a:cs typeface="Arial"/>
            </a:endParaRPr>
          </a:p>
          <a:p>
            <a:pPr marL="342900" lvl="0" indent="-342900" algn="just">
              <a:lnSpc>
                <a:spcPct val="100000"/>
              </a:lnSpc>
              <a:spcAft>
                <a:spcPts val="600"/>
              </a:spcAft>
              <a:buFont typeface="+mj-lt"/>
              <a:buAutoNum type="arabicPeriod"/>
              <a:tabLst>
                <a:tab pos="228600" algn="l"/>
              </a:tabLst>
            </a:pPr>
            <a:r>
              <a:rPr lang="en-US" sz="1400" dirty="0">
                <a:latin typeface="Arial" panose="020B0604020202020204" pitchFamily="34" charset="0"/>
                <a:ea typeface="Calibri" panose="020F0502020204030204" pitchFamily="34" charset="0"/>
                <a:cs typeface="Times New Roman" panose="02020603050405020304" pitchFamily="18" charset="0"/>
              </a:rPr>
              <a:t>Data Center to the Home, EU project RITE, </a:t>
            </a:r>
            <a:r>
              <a:rPr lang="en-US" sz="1200" u="sng" dirty="0">
                <a:solidFill>
                  <a:srgbClr val="0000FF"/>
                </a:solidFill>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https://riteproject.eu/dctth/</a:t>
            </a:r>
            <a:endParaRPr lang="en-US" sz="1200" dirty="0">
              <a:latin typeface="Arial" panose="020B0604020202020204" pitchFamily="34" charset="0"/>
              <a:ea typeface="Calibri" panose="020F0502020204030204" pitchFamily="34" charset="0"/>
              <a:cs typeface="Times New Roman" panose="02020603050405020304" pitchFamily="18" charset="0"/>
            </a:endParaRPr>
          </a:p>
          <a:p>
            <a:pPr marL="342900" lvl="0" indent="-342900" algn="just">
              <a:lnSpc>
                <a:spcPct val="100000"/>
              </a:lnSpc>
              <a:spcAft>
                <a:spcPts val="600"/>
              </a:spcAft>
              <a:buFont typeface="+mj-lt"/>
              <a:buAutoNum type="arabicPeriod"/>
              <a:tabLst>
                <a:tab pos="228600" algn="l"/>
              </a:tabLst>
            </a:pPr>
            <a:r>
              <a:rPr lang="en-US" sz="1400" dirty="0">
                <a:latin typeface="Arial"/>
                <a:ea typeface="Calibri" panose="020F0502020204030204" pitchFamily="34" charset="0"/>
                <a:cs typeface="Times New Roman"/>
              </a:rPr>
              <a:t>Data Center TCP (DCTCP): TCP Congestion Control for Data Centers, Bensley et al, Internet-draft, IETF, October 2017, </a:t>
            </a:r>
            <a:r>
              <a:rPr lang="en-US" sz="1200" u="sng" dirty="0">
                <a:solidFill>
                  <a:srgbClr val="0000FF"/>
                </a:solidFill>
                <a:latin typeface="Arial"/>
                <a:cs typeface="Arial"/>
                <a:hlinkClick r:id="rId6">
                  <a:extLst>
                    <a:ext uri="{A12FA001-AC4F-418D-AE19-62706E023703}">
                      <ahyp:hlinkClr xmlns:ahyp="http://schemas.microsoft.com/office/drawing/2018/hyperlinkcolor" val="tx"/>
                    </a:ext>
                  </a:extLst>
                </a:hlinkClick>
              </a:rPr>
              <a:t>https://tools.ietf.org/html/rfc8257</a:t>
            </a:r>
            <a:endParaRPr lang="en-US" sz="1200" u="sng" dirty="0">
              <a:solidFill>
                <a:srgbClr val="0000FF"/>
              </a:solidFill>
              <a:latin typeface="Arial"/>
              <a:cs typeface="Arial"/>
            </a:endParaRPr>
          </a:p>
          <a:p>
            <a:pPr marL="342900" lvl="0" indent="-342900" algn="just">
              <a:lnSpc>
                <a:spcPct val="100000"/>
              </a:lnSpc>
              <a:spcAft>
                <a:spcPts val="600"/>
              </a:spcAft>
              <a:buFont typeface="+mj-lt"/>
              <a:buAutoNum type="arabicPeriod"/>
              <a:tabLst>
                <a:tab pos="228600" algn="l"/>
              </a:tabLst>
            </a:pPr>
            <a:r>
              <a:rPr lang="en-US" sz="1400" dirty="0">
                <a:latin typeface="Arial"/>
                <a:ea typeface="Calibri" panose="020F0502020204030204" pitchFamily="34" charset="0"/>
                <a:cs typeface="Times New Roman"/>
              </a:rPr>
              <a:t>Low Latency DOCSIS: Technology Overview, CableLabs, 2019, </a:t>
            </a:r>
            <a:r>
              <a:rPr lang="en-US" sz="1200" u="sng" dirty="0">
                <a:solidFill>
                  <a:srgbClr val="0000FF"/>
                </a:solidFill>
                <a:latin typeface="Arial"/>
                <a:ea typeface="Calibri" panose="020F0502020204030204" pitchFamily="34" charset="0"/>
                <a:cs typeface="Arial"/>
                <a:hlinkClick r:id="rId7">
                  <a:extLst>
                    <a:ext uri="{A12FA001-AC4F-418D-AE19-62706E023703}">
                      <ahyp:hlinkClr xmlns:ahyp="http://schemas.microsoft.com/office/drawing/2018/hyperlinkcolor" val="tx"/>
                    </a:ext>
                  </a:extLst>
                </a:hlinkClick>
              </a:rPr>
              <a:t>https://cablela.bs/low-latency-docsis-technology-overview-february-2019</a:t>
            </a:r>
            <a:endParaRPr lang="en-US" sz="1400" dirty="0">
              <a:latin typeface="Arial"/>
              <a:ea typeface="Calibri" panose="020F0502020204030204" pitchFamily="34" charset="0"/>
              <a:cs typeface="Arial"/>
            </a:endParaRPr>
          </a:p>
          <a:p>
            <a:pPr marL="342900" lvl="0" indent="-342900" algn="just">
              <a:lnSpc>
                <a:spcPct val="100000"/>
              </a:lnSpc>
              <a:spcAft>
                <a:spcPts val="600"/>
              </a:spcAft>
              <a:buFont typeface="+mj-lt"/>
              <a:buAutoNum type="arabicPeriod"/>
              <a:tabLst>
                <a:tab pos="228600" algn="l"/>
              </a:tabLst>
            </a:pPr>
            <a:r>
              <a:rPr lang="en-US" sz="1400" dirty="0">
                <a:latin typeface="Arial"/>
                <a:ea typeface="Calibri" panose="020F0502020204030204" pitchFamily="34" charset="0"/>
                <a:cs typeface="Times New Roman"/>
              </a:rPr>
              <a:t>BBR v2: A Model-based Congestion Control – IETF 105 Update, Google, IETF 105, Montreal, July, 2019, </a:t>
            </a:r>
            <a:r>
              <a:rPr lang="en-US" sz="1200" u="sng" dirty="0">
                <a:solidFill>
                  <a:srgbClr val="0000FF"/>
                </a:solidFill>
                <a:latin typeface="Arial"/>
                <a:ea typeface="Calibri" panose="020F0502020204030204" pitchFamily="34" charset="0"/>
                <a:cs typeface="Times New Roman"/>
                <a:hlinkClick r:id="rId8">
                  <a:extLst>
                    <a:ext uri="{A12FA001-AC4F-418D-AE19-62706E023703}">
                      <ahyp:hlinkClr xmlns:ahyp="http://schemas.microsoft.com/office/drawing/2018/hyperlinkcolor" val="tx"/>
                    </a:ext>
                  </a:extLst>
                </a:hlinkClick>
              </a:rPr>
              <a:t>https://datatracker.ietf.org/meeting/105/materials/slides-105-iccrg-bbr-v2-a-model-based-congestion-control-00</a:t>
            </a:r>
            <a:endParaRPr lang="en-US" sz="1200" u="sng" dirty="0">
              <a:solidFill>
                <a:srgbClr val="0000FF"/>
              </a:solidFill>
              <a:latin typeface="Arial"/>
              <a:ea typeface="Calibri" panose="020F0502020204030204" pitchFamily="34" charset="0"/>
              <a:cs typeface="Times New Roman"/>
            </a:endParaRPr>
          </a:p>
          <a:p>
            <a:pPr marL="342900" lvl="0" indent="-342900" algn="just">
              <a:lnSpc>
                <a:spcPct val="100000"/>
              </a:lnSpc>
              <a:spcAft>
                <a:spcPts val="600"/>
              </a:spcAft>
              <a:buFont typeface="+mj-lt"/>
              <a:buAutoNum type="arabicPeriod"/>
              <a:tabLst>
                <a:tab pos="228600" algn="l"/>
              </a:tabLst>
            </a:pPr>
            <a:r>
              <a:rPr lang="en-US" sz="1400" dirty="0">
                <a:latin typeface="Arial" panose="020B0604020202020204" pitchFamily="34" charset="0"/>
                <a:ea typeface="Calibri" panose="020F0502020204030204" pitchFamily="34" charset="0"/>
                <a:cs typeface="Times New Roman" panose="02020603050405020304" pitchFamily="18" charset="0"/>
              </a:rPr>
              <a:t>Self-Clocked Rate Adaptation for Multimedia, Johansson and Sarker, RFC 8298, IETF, December 2017, </a:t>
            </a:r>
            <a:r>
              <a:rPr lang="en-US" sz="1200" u="sng" dirty="0">
                <a:solidFill>
                  <a:srgbClr val="0000FF"/>
                </a:solidFill>
                <a:latin typeface="Arial" panose="020B0604020202020204" pitchFamily="34" charset="0"/>
                <a:ea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https://tools.ietf.org/html/rfc8298</a:t>
            </a:r>
            <a:endParaRPr lang="en-US" sz="1200" u="sng" dirty="0">
              <a:solidFill>
                <a:srgbClr val="0000FF"/>
              </a:solidFill>
              <a:latin typeface="Arial" panose="020B0604020202020204" pitchFamily="34" charset="0"/>
              <a:ea typeface="Arial" panose="020B0604020202020204" pitchFamily="34" charset="0"/>
              <a:cs typeface="Arial" panose="020B0604020202020204" pitchFamily="34" charset="0"/>
            </a:endParaRPr>
          </a:p>
          <a:p>
            <a:pPr marL="342900" indent="-342900" algn="just">
              <a:lnSpc>
                <a:spcPct val="100000"/>
              </a:lnSpc>
              <a:spcAft>
                <a:spcPts val="600"/>
              </a:spcAft>
              <a:buFont typeface="+mj-lt"/>
              <a:buAutoNum type="arabicPeriod"/>
              <a:tabLst>
                <a:tab pos="228600" algn="l"/>
              </a:tabLst>
            </a:pPr>
            <a:r>
              <a:rPr lang="en-US" sz="1400" dirty="0">
                <a:latin typeface="Arial" panose="020B0604020202020204" pitchFamily="34" charset="0"/>
                <a:ea typeface="Calibri" panose="020F0502020204030204" pitchFamily="34" charset="0"/>
                <a:cs typeface="Times New Roman" panose="02020603050405020304" pitchFamily="18" charset="0"/>
              </a:rPr>
              <a:t>“Linux Kernel tree containing patches for TCP Prague and the dualpi2 </a:t>
            </a:r>
            <a:r>
              <a:rPr lang="en-US" sz="1400" dirty="0" err="1">
                <a:latin typeface="Arial" panose="020B0604020202020204" pitchFamily="34" charset="0"/>
                <a:ea typeface="Calibri" panose="020F0502020204030204" pitchFamily="34" charset="0"/>
                <a:cs typeface="Times New Roman" panose="02020603050405020304" pitchFamily="18" charset="0"/>
              </a:rPr>
              <a:t>qdisc</a:t>
            </a:r>
            <a:r>
              <a:rPr lang="en-US" sz="1400" dirty="0">
                <a:latin typeface="Arial" panose="020B0604020202020204" pitchFamily="34" charset="0"/>
                <a:ea typeface="Calibri" panose="020F0502020204030204" pitchFamily="34" charset="0"/>
                <a:cs typeface="Times New Roman" panose="02020603050405020304" pitchFamily="18" charset="0"/>
              </a:rPr>
              <a:t>”, </a:t>
            </a:r>
            <a:r>
              <a:rPr lang="en-US" sz="1200" u="sng" dirty="0">
                <a:solidFill>
                  <a:srgbClr val="0000FF"/>
                </a:solidFill>
                <a:latin typeface="Arial" panose="020B0604020202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https://github.com/L4STeam/linux/</a:t>
            </a:r>
            <a:r>
              <a:rPr lang="en-US" sz="1200" u="sng" dirty="0">
                <a:solidFill>
                  <a:srgbClr val="0000FF"/>
                </a:solidFill>
                <a:latin typeface="Arial" panose="020B0604020202020204" pitchFamily="34" charset="0"/>
                <a:cs typeface="Arial" panose="020B0604020202020204" pitchFamily="34" charset="0"/>
              </a:rPr>
              <a:t> </a:t>
            </a:r>
          </a:p>
          <a:p>
            <a:pPr>
              <a:lnSpc>
                <a:spcPct val="100000"/>
              </a:lnSpc>
            </a:pPr>
            <a:endParaRPr lang="en-US" sz="1400" dirty="0"/>
          </a:p>
        </p:txBody>
      </p:sp>
    </p:spTree>
    <p:extLst>
      <p:ext uri="{BB962C8B-B14F-4D97-AF65-F5344CB8AC3E}">
        <p14:creationId xmlns:p14="http://schemas.microsoft.com/office/powerpoint/2010/main" val="394694024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C756E-1C55-4A33-B505-42EB570FA77B}"/>
              </a:ext>
            </a:extLst>
          </p:cNvPr>
          <p:cNvSpPr>
            <a:spLocks noGrp="1"/>
          </p:cNvSpPr>
          <p:nvPr>
            <p:ph type="title"/>
          </p:nvPr>
        </p:nvSpPr>
        <p:spPr/>
        <p:txBody>
          <a:bodyPr/>
          <a:lstStyle/>
          <a:p>
            <a:r>
              <a:rPr lang="en-US" altLang="en-US" dirty="0"/>
              <a:t>Appendix: 5G_AIS Objectives</a:t>
            </a:r>
            <a:endParaRPr lang="en-US" dirty="0"/>
          </a:p>
        </p:txBody>
      </p:sp>
      <p:sp>
        <p:nvSpPr>
          <p:cNvPr id="3" name="Content Placeholder 2">
            <a:extLst>
              <a:ext uri="{FF2B5EF4-FFF2-40B4-BE49-F238E27FC236}">
                <a16:creationId xmlns:a16="http://schemas.microsoft.com/office/drawing/2014/main" id="{2FD29010-064A-432B-B86E-7B5F9A277FEE}"/>
              </a:ext>
            </a:extLst>
          </p:cNvPr>
          <p:cNvSpPr>
            <a:spLocks noGrp="1"/>
          </p:cNvSpPr>
          <p:nvPr>
            <p:ph idx="1"/>
          </p:nvPr>
        </p:nvSpPr>
        <p:spPr/>
        <p:txBody>
          <a:bodyPr/>
          <a:lstStyle/>
          <a:p>
            <a:pPr marL="0" indent="0">
              <a:buNone/>
            </a:pPr>
            <a:r>
              <a:rPr lang="en-US" sz="1800" i="1" dirty="0"/>
              <a:t>This Work Item is to define potential QoS parameters e.g. new standardized 5QI(s) corresponding to QoS requirements from SA1 NCIS work item in TS 22.261 including the following aspects</a:t>
            </a:r>
          </a:p>
          <a:p>
            <a:pPr marL="0" indent="0">
              <a:buNone/>
            </a:pPr>
            <a:r>
              <a:rPr lang="en-US" sz="1800" i="1" dirty="0"/>
              <a:t>•    Required latency for uplink transmission from UE to UPF plus downlink transmission from UPF to UE.</a:t>
            </a:r>
          </a:p>
          <a:p>
            <a:pPr marL="0" indent="0">
              <a:buNone/>
            </a:pPr>
            <a:r>
              <a:rPr lang="en-US" sz="1800" i="1" dirty="0"/>
              <a:t>•    Required reliability for uplink sensor/pose data and downlink pre-rendered/rendered audio/visual data</a:t>
            </a:r>
          </a:p>
          <a:p>
            <a:pPr marL="0" indent="0">
              <a:buNone/>
            </a:pPr>
            <a:r>
              <a:rPr lang="en-GB" sz="1800" i="1" dirty="0"/>
              <a:t>•    </a:t>
            </a:r>
            <a:r>
              <a:rPr lang="en-US" sz="1800" i="1" dirty="0"/>
              <a:t>Required high data rate in downlink direction related to SA1 agreed KPIs including FPS (frame-per-second) and resolution etc.</a:t>
            </a:r>
          </a:p>
          <a:p>
            <a:pPr marL="0" indent="0">
              <a:buNone/>
            </a:pPr>
            <a:r>
              <a:rPr lang="en-US" sz="1800" i="1" dirty="0"/>
              <a:t>NOTE 1:       The KPI values including FPS and resolution were agreed by SA1 and some corresponding KPI i.e. data rate is being evaluated in SA4 .  The exact values should be reviewed based on SA1/SA4 outcome i.e. after SA1 NCIS work item completion to further align stage-1 requirements and additional requirements for QoS enhancement may come from SA4’s ongoing work on 5G XR. </a:t>
            </a:r>
          </a:p>
          <a:p>
            <a:pPr marL="0" indent="0">
              <a:buNone/>
            </a:pPr>
            <a:r>
              <a:rPr lang="en-US" sz="1800" i="1" dirty="0"/>
              <a:t>NOTE 2:  QoS implications for RAN will be coordinated with RAN WGs.</a:t>
            </a:r>
          </a:p>
          <a:p>
            <a:pPr marL="0" indent="0">
              <a:buNone/>
            </a:pPr>
            <a:r>
              <a:rPr lang="en-US" sz="1800" i="1" dirty="0"/>
              <a:t>NOTE 3:  Edge computing related aspects are not in scope of this work item.</a:t>
            </a:r>
          </a:p>
        </p:txBody>
      </p:sp>
    </p:spTree>
    <p:extLst>
      <p:ext uri="{BB962C8B-B14F-4D97-AF65-F5344CB8AC3E}">
        <p14:creationId xmlns:p14="http://schemas.microsoft.com/office/powerpoint/2010/main" val="17675661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76DAE02-85A2-4611-9CD6-D163427063E2}"/>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7D65AF3F-E901-4D36-ACD4-D267643389F2}"/>
              </a:ext>
            </a:extLst>
          </p:cNvPr>
          <p:cNvSpPr>
            <a:spLocks noGrp="1"/>
          </p:cNvSpPr>
          <p:nvPr>
            <p:ph idx="1"/>
          </p:nvPr>
        </p:nvSpPr>
        <p:spPr>
          <a:xfrm>
            <a:off x="838200" y="2002419"/>
            <a:ext cx="10515600" cy="4174543"/>
          </a:xfrm>
        </p:spPr>
        <p:txBody>
          <a:bodyPr/>
          <a:lstStyle/>
          <a:p>
            <a:r>
              <a:rPr lang="en-US" altLang="en-US" sz="2400" dirty="0"/>
              <a:t>Introduction/abstract  L4S (Low Latency Low Loss and Scalable throughput)</a:t>
            </a:r>
          </a:p>
          <a:p>
            <a:r>
              <a:rPr lang="en-US" altLang="en-US" sz="2400" dirty="0"/>
              <a:t>L4S: An Active Queue Management technique to ensure low latency</a:t>
            </a:r>
          </a:p>
          <a:p>
            <a:r>
              <a:rPr lang="en-US" altLang="en-US" sz="2400" dirty="0"/>
              <a:t>L4S adoption in the industry</a:t>
            </a:r>
          </a:p>
          <a:p>
            <a:r>
              <a:rPr lang="en-US" altLang="en-US" sz="2400" dirty="0"/>
              <a:t>L4S and 5GS?</a:t>
            </a:r>
          </a:p>
          <a:p>
            <a:r>
              <a:rPr lang="en-US" altLang="en-US" sz="2400" dirty="0"/>
              <a:t>Summary</a:t>
            </a:r>
          </a:p>
          <a:p>
            <a:r>
              <a:rPr lang="en-US" altLang="en-US" sz="2400" dirty="0"/>
              <a:t>References</a:t>
            </a:r>
          </a:p>
          <a:p>
            <a:r>
              <a:rPr lang="en-US" altLang="en-US" sz="2400" dirty="0"/>
              <a:t>Appendix: 5G_AIS objectives</a:t>
            </a:r>
          </a:p>
          <a:p>
            <a:endParaRPr lang="en-US" altLang="en-US" sz="24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9C55B6A-1AE8-4577-A594-E469839931B8}"/>
              </a:ext>
            </a:extLst>
          </p:cNvPr>
          <p:cNvSpPr>
            <a:spLocks noGrp="1"/>
          </p:cNvSpPr>
          <p:nvPr>
            <p:ph type="title"/>
          </p:nvPr>
        </p:nvSpPr>
        <p:spPr/>
        <p:txBody>
          <a:bodyPr/>
          <a:lstStyle/>
          <a:p>
            <a:r>
              <a:rPr lang="en-US" altLang="en-US" sz="3600" dirty="0"/>
              <a:t>Introduction/abstract</a:t>
            </a:r>
          </a:p>
        </p:txBody>
      </p:sp>
      <p:sp>
        <p:nvSpPr>
          <p:cNvPr id="3" name="Content Placeholder 2">
            <a:extLst>
              <a:ext uri="{FF2B5EF4-FFF2-40B4-BE49-F238E27FC236}">
                <a16:creationId xmlns:a16="http://schemas.microsoft.com/office/drawing/2014/main" id="{CE46C07A-F525-43A5-9EC8-208DA8B3A9E7}"/>
              </a:ext>
            </a:extLst>
          </p:cNvPr>
          <p:cNvSpPr>
            <a:spLocks noGrp="1"/>
          </p:cNvSpPr>
          <p:nvPr>
            <p:ph idx="1"/>
          </p:nvPr>
        </p:nvSpPr>
        <p:spPr/>
        <p:txBody>
          <a:bodyPr/>
          <a:lstStyle/>
          <a:p>
            <a:pPr>
              <a:defRPr/>
            </a:pPr>
            <a:r>
              <a:rPr lang="en-US" sz="2000" dirty="0"/>
              <a:t>Advanced Interactive Services, e.g. Cloud Gaming services and  Unmanned Aerial Systems, includes requirement of low latency and high throughput</a:t>
            </a:r>
          </a:p>
          <a:p>
            <a:pPr>
              <a:defRPr/>
            </a:pPr>
            <a:r>
              <a:rPr lang="en-US" sz="2000" dirty="0"/>
              <a:t>5GS Enhancements for </a:t>
            </a:r>
            <a:r>
              <a:rPr lang="en-US" altLang="en-US" sz="2000" dirty="0"/>
              <a:t>Advanced Interactive Services is part of Rel-17 WI 5G_AIS</a:t>
            </a:r>
          </a:p>
          <a:p>
            <a:pPr>
              <a:defRPr/>
            </a:pPr>
            <a:r>
              <a:rPr lang="en-US" sz="2000" dirty="0"/>
              <a:t>To efficiently meet low latency requirements, support for Active Queue Management (AQM) techniques in 5GS is necessary</a:t>
            </a:r>
          </a:p>
          <a:p>
            <a:pPr>
              <a:defRPr/>
            </a:pPr>
            <a:r>
              <a:rPr lang="en-US" sz="2000" dirty="0"/>
              <a:t>An AQM mechanism, L4S, is being standardized and adopted in the industry for low latency and high throughput</a:t>
            </a:r>
          </a:p>
          <a:p>
            <a:pPr>
              <a:defRPr/>
            </a:pPr>
            <a:r>
              <a:rPr lang="en-US" altLang="en-US" sz="2000" dirty="0"/>
              <a:t>RAN2 has discussed the support of L4S (</a:t>
            </a:r>
            <a:r>
              <a:rPr lang="en-US" sz="2000" u="sng" dirty="0">
                <a:hlinkClick r:id="rId2"/>
              </a:rPr>
              <a:t>R2-1913888.zip</a:t>
            </a:r>
            <a:r>
              <a:rPr lang="en-US" altLang="en-US" sz="2000" dirty="0"/>
              <a:t>), however this support requires traffic classification in the UPF, e.g. new standardized 5QI values, to indicate the L4S enabled flows to RAN</a:t>
            </a:r>
          </a:p>
          <a:p>
            <a:pPr>
              <a:defRPr/>
            </a:pPr>
            <a:r>
              <a:rPr lang="en-US" altLang="en-US" sz="2000" dirty="0"/>
              <a:t>Assuming that applications addressed by 5G_AIS will use L4S, we propose to consider the support of L4S capable Service Data Flows as TEI17 technical enhancement or as part of WI 5G_AIS</a:t>
            </a:r>
          </a:p>
          <a:p>
            <a:pPr>
              <a:defRPr/>
            </a:pPr>
            <a:endParaRPr lang="en-US" altLang="en-US" sz="2000" dirty="0"/>
          </a:p>
          <a:p>
            <a:pPr marL="0" indent="0">
              <a:buFontTx/>
              <a:buNone/>
              <a:defRPr/>
            </a:pPr>
            <a:endParaRPr lang="en-US" sz="2000" dirty="0"/>
          </a:p>
          <a:p>
            <a:pPr>
              <a:defRPr/>
            </a:pPr>
            <a:endParaRPr lang="en-US" sz="20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782CFB63-28AD-4CF1-A01C-DF650A73D49E}"/>
              </a:ext>
            </a:extLst>
          </p:cNvPr>
          <p:cNvSpPr>
            <a:spLocks noGrp="1"/>
          </p:cNvSpPr>
          <p:nvPr>
            <p:ph sz="quarter" idx="11"/>
          </p:nvPr>
        </p:nvSpPr>
        <p:spPr>
          <a:xfrm>
            <a:off x="479425" y="1844675"/>
            <a:ext cx="8353425" cy="4392613"/>
          </a:xfrm>
        </p:spPr>
        <p:txBody>
          <a:bodyPr/>
          <a:lstStyle/>
          <a:p>
            <a:pPr>
              <a:defRPr/>
            </a:pPr>
            <a:r>
              <a:rPr lang="sv-SE" sz="2000" dirty="0"/>
              <a:t>L4S = </a:t>
            </a:r>
            <a:r>
              <a:rPr lang="sv-SE" sz="2000" b="1" dirty="0"/>
              <a:t>L</a:t>
            </a:r>
            <a:r>
              <a:rPr lang="sv-SE" sz="2000" dirty="0"/>
              <a:t>ow </a:t>
            </a:r>
            <a:r>
              <a:rPr lang="sv-SE" sz="2000" b="1" dirty="0"/>
              <a:t>L</a:t>
            </a:r>
            <a:r>
              <a:rPr lang="sv-SE" sz="2000" dirty="0"/>
              <a:t>atency </a:t>
            </a:r>
            <a:r>
              <a:rPr lang="sv-SE" sz="2000" b="1" dirty="0"/>
              <a:t>L</a:t>
            </a:r>
            <a:r>
              <a:rPr lang="sv-SE" sz="2000" dirty="0"/>
              <a:t>ow </a:t>
            </a:r>
            <a:r>
              <a:rPr lang="sv-SE" sz="2000" b="1" dirty="0"/>
              <a:t>L</a:t>
            </a:r>
            <a:r>
              <a:rPr lang="sv-SE" sz="2000" dirty="0"/>
              <a:t>oss and </a:t>
            </a:r>
            <a:r>
              <a:rPr lang="sv-SE" sz="2000" b="1" dirty="0" err="1"/>
              <a:t>S</a:t>
            </a:r>
            <a:r>
              <a:rPr lang="sv-SE" sz="2000" dirty="0" err="1"/>
              <a:t>calable</a:t>
            </a:r>
            <a:r>
              <a:rPr lang="sv-SE" sz="2000" dirty="0"/>
              <a:t> </a:t>
            </a:r>
            <a:r>
              <a:rPr lang="sv-SE" sz="2000" dirty="0" err="1"/>
              <a:t>throughput</a:t>
            </a:r>
            <a:r>
              <a:rPr lang="sv-SE" sz="2000" dirty="0"/>
              <a:t>  is a combination </a:t>
            </a:r>
            <a:r>
              <a:rPr lang="sv-SE" sz="2000" dirty="0" err="1"/>
              <a:t>of</a:t>
            </a:r>
            <a:endParaRPr lang="sv-SE" sz="2000" dirty="0"/>
          </a:p>
          <a:p>
            <a:pPr marL="712470" lvl="1">
              <a:defRPr/>
            </a:pPr>
            <a:r>
              <a:rPr lang="sv-SE" sz="2000" dirty="0"/>
              <a:t>ECN marking already when queues </a:t>
            </a:r>
            <a:r>
              <a:rPr lang="sv-SE" sz="2000" dirty="0" err="1"/>
              <a:t>are</a:t>
            </a:r>
            <a:r>
              <a:rPr lang="sv-SE" sz="2000" dirty="0"/>
              <a:t> small, and</a:t>
            </a:r>
          </a:p>
          <a:p>
            <a:pPr marL="712470" lvl="1">
              <a:defRPr/>
            </a:pPr>
            <a:r>
              <a:rPr lang="sv-SE" sz="2000" dirty="0"/>
              <a:t>A new (</a:t>
            </a:r>
            <a:r>
              <a:rPr lang="sv-SE" sz="2000" dirty="0" err="1"/>
              <a:t>scalable</a:t>
            </a:r>
            <a:r>
              <a:rPr lang="sv-SE" sz="2000" dirty="0"/>
              <a:t>) </a:t>
            </a:r>
            <a:r>
              <a:rPr lang="sv-SE" sz="2000" dirty="0" err="1"/>
              <a:t>congestion</a:t>
            </a:r>
            <a:r>
              <a:rPr lang="sv-SE" sz="2000" dirty="0"/>
              <a:t> </a:t>
            </a:r>
            <a:r>
              <a:rPr lang="sv-SE" sz="2000" dirty="0" err="1"/>
              <a:t>control</a:t>
            </a:r>
            <a:r>
              <a:rPr lang="sv-SE" sz="2000" dirty="0"/>
              <a:t> in end </a:t>
            </a:r>
            <a:r>
              <a:rPr lang="sv-SE" sz="2000" dirty="0" err="1"/>
              <a:t>hosts</a:t>
            </a:r>
            <a:endParaRPr lang="sv-SE" sz="2000" dirty="0" err="1">
              <a:cs typeface="Calibri"/>
            </a:endParaRPr>
          </a:p>
          <a:p>
            <a:pPr>
              <a:defRPr/>
            </a:pPr>
            <a:r>
              <a:rPr lang="sv-SE" sz="2000" dirty="0" err="1"/>
              <a:t>Standardized</a:t>
            </a:r>
            <a:r>
              <a:rPr lang="sv-SE" sz="2000" dirty="0"/>
              <a:t> in IETF [1] </a:t>
            </a:r>
          </a:p>
          <a:p>
            <a:pPr>
              <a:defRPr/>
            </a:pPr>
            <a:r>
              <a:rPr lang="en-US" sz="2000" dirty="0"/>
              <a:t>Studied in the EU project RITE [2,3]</a:t>
            </a:r>
            <a:endParaRPr lang="sv-SE" sz="2000" dirty="0">
              <a:highlight>
                <a:srgbClr val="FFFF00"/>
              </a:highlight>
            </a:endParaRPr>
          </a:p>
          <a:p>
            <a:pPr>
              <a:defRPr/>
            </a:pPr>
            <a:r>
              <a:rPr lang="sv-SE" sz="2000" dirty="0" err="1"/>
              <a:t>Used</a:t>
            </a:r>
            <a:r>
              <a:rPr lang="sv-SE" sz="2000" dirty="0"/>
              <a:t> </a:t>
            </a:r>
            <a:r>
              <a:rPr lang="sv-SE" sz="2000" dirty="0" err="1"/>
              <a:t>already</a:t>
            </a:r>
            <a:r>
              <a:rPr lang="sv-SE" sz="2000" dirty="0"/>
              <a:t> </a:t>
            </a:r>
            <a:r>
              <a:rPr lang="sv-SE" sz="2000" dirty="0" err="1"/>
              <a:t>today</a:t>
            </a:r>
            <a:r>
              <a:rPr lang="sv-SE" sz="2000" dirty="0"/>
              <a:t> in data centers [4]</a:t>
            </a:r>
          </a:p>
          <a:p>
            <a:pPr>
              <a:defRPr/>
            </a:pPr>
            <a:r>
              <a:rPr lang="sv-SE" sz="2000" dirty="0"/>
              <a:t>Supported in DOCSIS standard [5]</a:t>
            </a:r>
            <a:endParaRPr lang="sv-SE" sz="2000" dirty="0">
              <a:cs typeface="Calibri" panose="020F0502020204030204"/>
            </a:endParaRPr>
          </a:p>
          <a:p>
            <a:pPr>
              <a:defRPr/>
            </a:pPr>
            <a:r>
              <a:rPr lang="sv-SE" sz="2000" dirty="0" err="1"/>
              <a:t>Congestion</a:t>
            </a:r>
            <a:r>
              <a:rPr lang="sv-SE" sz="2000" dirty="0"/>
              <a:t> control for L4S:</a:t>
            </a:r>
          </a:p>
          <a:p>
            <a:pPr lvl="1">
              <a:defRPr/>
            </a:pPr>
            <a:r>
              <a:rPr lang="sv-SE" sz="2000" dirty="0"/>
              <a:t>DCTCP , Data Center TCP [4]</a:t>
            </a:r>
          </a:p>
          <a:p>
            <a:pPr lvl="1">
              <a:defRPr/>
            </a:pPr>
            <a:r>
              <a:rPr lang="sv-SE" sz="2000" dirty="0"/>
              <a:t>BBRv2 [6]</a:t>
            </a:r>
          </a:p>
          <a:p>
            <a:pPr lvl="1">
              <a:defRPr/>
            </a:pPr>
            <a:r>
              <a:rPr lang="sv-SE" sz="2000" dirty="0"/>
              <a:t>SCReAM (RFC8298) [7]</a:t>
            </a:r>
          </a:p>
          <a:p>
            <a:pPr lvl="1">
              <a:defRPr/>
            </a:pPr>
            <a:r>
              <a:rPr lang="sv-SE" sz="2000" dirty="0"/>
              <a:t>TCP-</a:t>
            </a:r>
            <a:r>
              <a:rPr lang="sv-SE" sz="2000" dirty="0" err="1"/>
              <a:t>Prague</a:t>
            </a:r>
            <a:r>
              <a:rPr lang="sv-SE" sz="2000" dirty="0"/>
              <a:t> [8] </a:t>
            </a:r>
          </a:p>
          <a:p>
            <a:pPr marL="0" indent="0">
              <a:buFontTx/>
              <a:buNone/>
              <a:defRPr/>
            </a:pPr>
            <a:endParaRPr lang="sv-SE" sz="2000" dirty="0"/>
          </a:p>
          <a:p>
            <a:pPr marL="0" indent="0">
              <a:buFontTx/>
              <a:buNone/>
              <a:defRPr/>
            </a:pPr>
            <a:endParaRPr lang="sv-SE" sz="3200" dirty="0"/>
          </a:p>
        </p:txBody>
      </p:sp>
      <p:sp>
        <p:nvSpPr>
          <p:cNvPr id="8195" name="Title 7">
            <a:extLst>
              <a:ext uri="{FF2B5EF4-FFF2-40B4-BE49-F238E27FC236}">
                <a16:creationId xmlns:a16="http://schemas.microsoft.com/office/drawing/2014/main" id="{317FA635-29B0-4583-A96F-860920CF8189}"/>
              </a:ext>
            </a:extLst>
          </p:cNvPr>
          <p:cNvSpPr>
            <a:spLocks noGrp="1"/>
          </p:cNvSpPr>
          <p:nvPr>
            <p:ph type="title"/>
          </p:nvPr>
        </p:nvSpPr>
        <p:spPr>
          <a:xfrm>
            <a:off x="479425" y="476250"/>
            <a:ext cx="8353425" cy="1081088"/>
          </a:xfrm>
          <a:ln/>
        </p:spPr>
        <p:txBody>
          <a:bodyPr/>
          <a:lstStyle/>
          <a:p>
            <a:r>
              <a:rPr lang="en-US" altLang="en-US" sz="3600" dirty="0"/>
              <a:t>L4S: An Active Queue Management to ensure low latency</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8D2E0C-1A96-46FE-AAB0-182E20CE0A3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305181" y="3923255"/>
            <a:ext cx="3886819" cy="2314032"/>
          </a:xfrm>
          <a:prstGeom prst="rect">
            <a:avLst/>
          </a:prstGeom>
          <a:effectLst>
            <a:softEdge rad="228600"/>
          </a:effectLst>
        </p:spPr>
      </p:pic>
      <p:sp>
        <p:nvSpPr>
          <p:cNvPr id="10243" name="Content Placeholder 1">
            <a:extLst>
              <a:ext uri="{FF2B5EF4-FFF2-40B4-BE49-F238E27FC236}">
                <a16:creationId xmlns:a16="http://schemas.microsoft.com/office/drawing/2014/main" id="{5B165EC1-921E-4A82-A10A-A67919C4C1A0}"/>
              </a:ext>
            </a:extLst>
          </p:cNvPr>
          <p:cNvSpPr>
            <a:spLocks noGrp="1"/>
          </p:cNvSpPr>
          <p:nvPr>
            <p:ph sz="quarter" idx="3"/>
          </p:nvPr>
        </p:nvSpPr>
        <p:spPr>
          <a:xfrm>
            <a:off x="6240463" y="1844675"/>
            <a:ext cx="5472112" cy="4392613"/>
          </a:xfrm>
        </p:spPr>
        <p:txBody>
          <a:bodyPr/>
          <a:lstStyle/>
          <a:p>
            <a:r>
              <a:rPr lang="sv-SE" altLang="en-US" sz="2400" dirty="0" err="1"/>
              <a:t>Remote</a:t>
            </a:r>
            <a:r>
              <a:rPr lang="sv-SE" altLang="en-US" sz="2400" dirty="0"/>
              <a:t> </a:t>
            </a:r>
            <a:r>
              <a:rPr lang="sv-SE" altLang="en-US" sz="2400" dirty="0" err="1"/>
              <a:t>controlled</a:t>
            </a:r>
            <a:r>
              <a:rPr lang="sv-SE" altLang="en-US" sz="2400" dirty="0"/>
              <a:t> </a:t>
            </a:r>
            <a:r>
              <a:rPr lang="sv-SE" altLang="en-US" sz="2400" dirty="0" err="1"/>
              <a:t>vehicles</a:t>
            </a:r>
            <a:r>
              <a:rPr lang="sv-SE" altLang="en-US" sz="2400" dirty="0"/>
              <a:t> </a:t>
            </a:r>
            <a:br>
              <a:rPr lang="sv-SE" altLang="en-US" sz="2400" dirty="0"/>
            </a:br>
            <a:r>
              <a:rPr lang="sv-SE" altLang="en-US" sz="2400" dirty="0"/>
              <a:t>(</a:t>
            </a:r>
            <a:r>
              <a:rPr lang="sv-SE" altLang="en-US" sz="2400" dirty="0" err="1"/>
              <a:t>cars</a:t>
            </a:r>
            <a:r>
              <a:rPr lang="sv-SE" altLang="en-US" sz="2400" dirty="0"/>
              <a:t>, trucks, </a:t>
            </a:r>
            <a:r>
              <a:rPr lang="sv-SE" altLang="en-US" sz="2400" dirty="0" err="1"/>
              <a:t>drones</a:t>
            </a:r>
            <a:r>
              <a:rPr lang="sv-SE" altLang="en-US" sz="2400" dirty="0"/>
              <a:t>)</a:t>
            </a:r>
          </a:p>
          <a:p>
            <a:pPr lvl="1"/>
            <a:r>
              <a:rPr lang="sv-SE" altLang="en-US" sz="2000" dirty="0"/>
              <a:t>UL </a:t>
            </a:r>
            <a:r>
              <a:rPr lang="sv-SE" altLang="en-US" sz="2000" dirty="0" err="1"/>
              <a:t>heavy</a:t>
            </a:r>
            <a:r>
              <a:rPr lang="sv-SE" altLang="en-US" sz="2000" dirty="0"/>
              <a:t> </a:t>
            </a:r>
            <a:r>
              <a:rPr lang="sv-SE" altLang="en-US" sz="2000" dirty="0" err="1"/>
              <a:t>traffic</a:t>
            </a:r>
            <a:endParaRPr lang="sv-SE" altLang="en-US" sz="2000" dirty="0"/>
          </a:p>
          <a:p>
            <a:pPr lvl="1"/>
            <a:r>
              <a:rPr lang="sv-SE" altLang="en-US" sz="2000" dirty="0"/>
              <a:t>5G RC-Car (Ericsson Tech </a:t>
            </a:r>
            <a:r>
              <a:rPr lang="sv-SE" altLang="en-US" sz="2000" dirty="0" err="1"/>
              <a:t>Demonstrator</a:t>
            </a:r>
            <a:r>
              <a:rPr lang="sv-SE" altLang="en-US" sz="2000" dirty="0"/>
              <a:t>) : </a:t>
            </a:r>
          </a:p>
          <a:p>
            <a:pPr lvl="2"/>
            <a:r>
              <a:rPr lang="sv-SE" altLang="en-US" sz="1800" dirty="0"/>
              <a:t>Media rates </a:t>
            </a:r>
            <a:r>
              <a:rPr lang="sv-SE" altLang="en-US" sz="1800" dirty="0" err="1"/>
              <a:t>up</a:t>
            </a:r>
            <a:r>
              <a:rPr lang="sv-SE" altLang="en-US" sz="1800" dirty="0"/>
              <a:t> to 45Mbps</a:t>
            </a:r>
          </a:p>
          <a:p>
            <a:pPr lvl="2"/>
            <a:r>
              <a:rPr lang="sv-SE" altLang="en-US" sz="1800" dirty="0" err="1"/>
              <a:t>SCReAM</a:t>
            </a:r>
            <a:r>
              <a:rPr lang="sv-SE" altLang="en-US" sz="1800" dirty="0"/>
              <a:t> </a:t>
            </a:r>
            <a:r>
              <a:rPr lang="sv-SE" altLang="en-US" sz="1800" dirty="0" err="1"/>
              <a:t>congestion</a:t>
            </a:r>
            <a:r>
              <a:rPr lang="sv-SE" altLang="en-US" sz="1800" dirty="0"/>
              <a:t> </a:t>
            </a:r>
            <a:r>
              <a:rPr lang="sv-SE" altLang="en-US" sz="1800" dirty="0" err="1"/>
              <a:t>control</a:t>
            </a:r>
            <a:r>
              <a:rPr lang="sv-SE" altLang="en-US" sz="1800" dirty="0"/>
              <a:t> (L4S </a:t>
            </a:r>
            <a:r>
              <a:rPr lang="sv-SE" altLang="en-US" sz="1800" dirty="0" err="1"/>
              <a:t>capable</a:t>
            </a:r>
            <a:r>
              <a:rPr lang="sv-SE" altLang="en-US" sz="1800" dirty="0"/>
              <a:t>)</a:t>
            </a:r>
          </a:p>
        </p:txBody>
      </p:sp>
      <p:sp>
        <p:nvSpPr>
          <p:cNvPr id="10244" name="Content Placeholder 2">
            <a:extLst>
              <a:ext uri="{FF2B5EF4-FFF2-40B4-BE49-F238E27FC236}">
                <a16:creationId xmlns:a16="http://schemas.microsoft.com/office/drawing/2014/main" id="{8120A31B-982D-4192-824A-AD74F9D0043A}"/>
              </a:ext>
            </a:extLst>
          </p:cNvPr>
          <p:cNvSpPr>
            <a:spLocks noGrp="1"/>
          </p:cNvSpPr>
          <p:nvPr>
            <p:ph sz="half" idx="1"/>
          </p:nvPr>
        </p:nvSpPr>
        <p:spPr>
          <a:xfrm>
            <a:off x="479425" y="1844675"/>
            <a:ext cx="5472113" cy="4392613"/>
          </a:xfrm>
        </p:spPr>
        <p:txBody>
          <a:bodyPr/>
          <a:lstStyle/>
          <a:p>
            <a:r>
              <a:rPr lang="sv-SE" altLang="en-US" sz="2400" dirty="0"/>
              <a:t>Google </a:t>
            </a:r>
            <a:r>
              <a:rPr lang="sv-SE" altLang="en-US" sz="2400" dirty="0" err="1"/>
              <a:t>Stadia</a:t>
            </a:r>
            <a:r>
              <a:rPr lang="sv-SE" altLang="en-US" sz="2400" dirty="0"/>
              <a:t> (Cloud </a:t>
            </a:r>
            <a:r>
              <a:rPr lang="sv-SE" altLang="en-US" sz="2400" dirty="0" err="1"/>
              <a:t>Gaming</a:t>
            </a:r>
            <a:r>
              <a:rPr lang="sv-SE" altLang="en-US" sz="2400" dirty="0"/>
              <a:t>),</a:t>
            </a:r>
          </a:p>
          <a:p>
            <a:pPr lvl="1"/>
            <a:endParaRPr lang="sv-SE" altLang="en-US" sz="2000" dirty="0"/>
          </a:p>
          <a:p>
            <a:r>
              <a:rPr lang="sv-SE" altLang="en-US" sz="2400" dirty="0"/>
              <a:t>YouTube (Streaming video): </a:t>
            </a:r>
          </a:p>
          <a:p>
            <a:pPr lvl="1"/>
            <a:r>
              <a:rPr lang="sv-SE" altLang="en-US" sz="2000" dirty="0"/>
              <a:t>BBR, </a:t>
            </a:r>
            <a:r>
              <a:rPr lang="sv-SE" altLang="en-US" sz="2000" dirty="0" err="1"/>
              <a:t>transitioning</a:t>
            </a:r>
            <a:r>
              <a:rPr lang="sv-SE" altLang="en-US" sz="2000" dirty="0"/>
              <a:t> to BBRv2 (potential L4S support)</a:t>
            </a:r>
            <a:endParaRPr lang="sv-SE" altLang="en-US" dirty="0"/>
          </a:p>
          <a:p>
            <a:pPr lvl="1"/>
            <a:endParaRPr lang="sv-SE" altLang="en-US" sz="2400" dirty="0"/>
          </a:p>
          <a:p>
            <a:pPr>
              <a:spcBef>
                <a:spcPts val="1800"/>
              </a:spcBef>
            </a:pPr>
            <a:r>
              <a:rPr lang="sv-SE" altLang="en-US" sz="2400" dirty="0"/>
              <a:t>AR/VR/XR</a:t>
            </a:r>
          </a:p>
          <a:p>
            <a:pPr lvl="1"/>
            <a:r>
              <a:rPr lang="sv-SE" altLang="en-US" sz="2000" dirty="0" err="1"/>
              <a:t>What</a:t>
            </a:r>
            <a:r>
              <a:rPr lang="sv-SE" altLang="en-US" sz="2000" dirty="0"/>
              <a:t> </a:t>
            </a:r>
            <a:r>
              <a:rPr lang="sv-SE" altLang="en-US" sz="2000" dirty="0" err="1"/>
              <a:t>ever</a:t>
            </a:r>
            <a:r>
              <a:rPr lang="sv-SE" altLang="en-US" sz="2000" dirty="0"/>
              <a:t> ’R’ </a:t>
            </a:r>
            <a:r>
              <a:rPr lang="sv-SE" altLang="en-US" sz="2000" dirty="0" err="1"/>
              <a:t>that</a:t>
            </a:r>
            <a:r>
              <a:rPr lang="sv-SE" altLang="en-US" sz="2000" dirty="0"/>
              <a:t> </a:t>
            </a:r>
            <a:r>
              <a:rPr lang="sv-SE" altLang="en-US" sz="2000" dirty="0" err="1"/>
              <a:t>requires</a:t>
            </a:r>
            <a:r>
              <a:rPr lang="sv-SE" altLang="en-US" sz="2000" dirty="0"/>
              <a:t> </a:t>
            </a:r>
            <a:r>
              <a:rPr lang="sv-SE" altLang="en-US" sz="2000" dirty="0" err="1"/>
              <a:t>low</a:t>
            </a:r>
            <a:r>
              <a:rPr lang="sv-SE" altLang="en-US" sz="2000" dirty="0"/>
              <a:t> (</a:t>
            </a:r>
            <a:r>
              <a:rPr lang="sv-SE" altLang="en-US" sz="2000" dirty="0" err="1"/>
              <a:t>queue</a:t>
            </a:r>
            <a:r>
              <a:rPr lang="sv-SE" altLang="en-US" sz="2000" dirty="0"/>
              <a:t>) </a:t>
            </a:r>
            <a:r>
              <a:rPr lang="sv-SE" altLang="en-US" sz="2000" dirty="0" err="1"/>
              <a:t>delay</a:t>
            </a:r>
            <a:r>
              <a:rPr lang="sv-SE" altLang="en-US" sz="2000" dirty="0"/>
              <a:t> and </a:t>
            </a:r>
            <a:r>
              <a:rPr lang="sv-SE" altLang="en-US" sz="2000" dirty="0" err="1"/>
              <a:t>potentially</a:t>
            </a:r>
            <a:r>
              <a:rPr lang="sv-SE" altLang="en-US" sz="2000" dirty="0"/>
              <a:t> </a:t>
            </a:r>
            <a:r>
              <a:rPr lang="sv-SE" altLang="en-US" sz="2000" dirty="0" err="1"/>
              <a:t>high</a:t>
            </a:r>
            <a:r>
              <a:rPr lang="sv-SE" altLang="en-US" sz="2000" dirty="0"/>
              <a:t> </a:t>
            </a:r>
            <a:r>
              <a:rPr lang="sv-SE" altLang="en-US" sz="2000" dirty="0" err="1"/>
              <a:t>throughput</a:t>
            </a:r>
            <a:endParaRPr lang="sv-SE" altLang="en-US" sz="2000" dirty="0"/>
          </a:p>
          <a:p>
            <a:pPr lvl="1"/>
            <a:r>
              <a:rPr lang="sv-SE" altLang="en-US" sz="2000" dirty="0"/>
              <a:t>L4S </a:t>
            </a:r>
            <a:r>
              <a:rPr lang="sv-SE" altLang="en-US" sz="2000" dirty="0" err="1"/>
              <a:t>capablility</a:t>
            </a:r>
            <a:r>
              <a:rPr lang="sv-SE" altLang="en-US" sz="2000" dirty="0"/>
              <a:t> </a:t>
            </a:r>
            <a:r>
              <a:rPr lang="sv-SE" altLang="en-US" sz="2000" dirty="0" err="1"/>
              <a:t>with</a:t>
            </a:r>
            <a:r>
              <a:rPr lang="sv-SE" altLang="en-US" sz="2000" dirty="0"/>
              <a:t> TCP BBRv2 or RTP/UDP + </a:t>
            </a:r>
            <a:r>
              <a:rPr lang="sv-SE" altLang="en-US" sz="2000" dirty="0" err="1"/>
              <a:t>SCReAM</a:t>
            </a:r>
            <a:r>
              <a:rPr lang="sv-SE" altLang="en-US" sz="2000" dirty="0"/>
              <a:t> (RFC8298)</a:t>
            </a:r>
            <a:endParaRPr lang="en-US" altLang="en-US" sz="2000" dirty="0"/>
          </a:p>
        </p:txBody>
      </p:sp>
      <p:sp>
        <p:nvSpPr>
          <p:cNvPr id="10245" name="Title 3">
            <a:extLst>
              <a:ext uri="{FF2B5EF4-FFF2-40B4-BE49-F238E27FC236}">
                <a16:creationId xmlns:a16="http://schemas.microsoft.com/office/drawing/2014/main" id="{4841E495-684C-400A-9529-CB3F82AC9FF7}"/>
              </a:ext>
            </a:extLst>
          </p:cNvPr>
          <p:cNvSpPr>
            <a:spLocks noGrp="1"/>
          </p:cNvSpPr>
          <p:nvPr>
            <p:ph type="title"/>
          </p:nvPr>
        </p:nvSpPr>
        <p:spPr>
          <a:xfrm>
            <a:off x="479425" y="476250"/>
            <a:ext cx="9401175" cy="1081088"/>
          </a:xfrm>
          <a:ln/>
        </p:spPr>
        <p:txBody>
          <a:bodyPr/>
          <a:lstStyle/>
          <a:p>
            <a:r>
              <a:rPr lang="en-US" altLang="en-US" sz="3600" dirty="0"/>
              <a:t>L4S interest and possible adoption in the industry</a:t>
            </a:r>
          </a:p>
        </p:txBody>
      </p:sp>
      <p:sp>
        <p:nvSpPr>
          <p:cNvPr id="6" name="TextBox 5">
            <a:extLst>
              <a:ext uri="{FF2B5EF4-FFF2-40B4-BE49-F238E27FC236}">
                <a16:creationId xmlns:a16="http://schemas.microsoft.com/office/drawing/2014/main" id="{7DC77382-59E0-4FDD-8777-925C6C33CA57}"/>
              </a:ext>
            </a:extLst>
          </p:cNvPr>
          <p:cNvSpPr txBox="1"/>
          <p:nvPr/>
        </p:nvSpPr>
        <p:spPr bwMode="auto">
          <a:xfrm>
            <a:off x="0" y="6307138"/>
            <a:ext cx="12192000" cy="550862"/>
          </a:xfrm>
          <a:prstGeom prst="rect">
            <a:avLst/>
          </a:prstGeom>
          <a:solidFill>
            <a:schemeClr val="accent1"/>
          </a:solidFill>
          <a:ln w="12700">
            <a:solidFill>
              <a:schemeClr val="accent1">
                <a:lumMod val="20000"/>
                <a:lumOff val="80000"/>
              </a:schemeClr>
            </a:solidFill>
            <a:miter lim="800000"/>
            <a:headEnd/>
            <a:tailEnd/>
          </a:ln>
        </p:spPr>
        <p:txBody>
          <a:bodyPr wrap="none" lIns="72000" tIns="36000" rIns="73152" bIns="36576" anchor="ctr"/>
          <a:lstStyle/>
          <a:p>
            <a:pPr algn="ctr">
              <a:buClr>
                <a:schemeClr val="tx1"/>
              </a:buClr>
              <a:defRPr/>
            </a:pPr>
            <a:r>
              <a:rPr lang="sv-SE" sz="2000" dirty="0">
                <a:solidFill>
                  <a:schemeClr val="bg1"/>
                </a:solidFill>
                <a:latin typeface="Arial"/>
                <a:cs typeface="Arial"/>
              </a:rPr>
              <a:t>L4S </a:t>
            </a:r>
            <a:r>
              <a:rPr lang="sv-SE" sz="2000" dirty="0" err="1">
                <a:solidFill>
                  <a:schemeClr val="bg1"/>
                </a:solidFill>
                <a:latin typeface="Arial"/>
                <a:cs typeface="Arial"/>
              </a:rPr>
              <a:t>targets</a:t>
            </a:r>
            <a:r>
              <a:rPr lang="sv-SE" sz="2000" dirty="0">
                <a:solidFill>
                  <a:schemeClr val="bg1"/>
                </a:solidFill>
                <a:latin typeface="Arial"/>
                <a:cs typeface="Arial"/>
              </a:rPr>
              <a:t> </a:t>
            </a:r>
            <a:r>
              <a:rPr lang="sv-SE" sz="2000" dirty="0" err="1">
                <a:solidFill>
                  <a:schemeClr val="bg1"/>
                </a:solidFill>
                <a:latin typeface="Arial"/>
                <a:cs typeface="Arial"/>
              </a:rPr>
              <a:t>applications</a:t>
            </a:r>
            <a:r>
              <a:rPr lang="sv-SE" sz="2000" dirty="0">
                <a:solidFill>
                  <a:schemeClr val="bg1"/>
                </a:solidFill>
                <a:latin typeface="Arial"/>
                <a:cs typeface="Arial"/>
              </a:rPr>
              <a:t> in focus for 5G_AIS WI </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F6248E6D-C8F1-496E-9A76-6D0379D84F45}"/>
              </a:ext>
            </a:extLst>
          </p:cNvPr>
          <p:cNvSpPr txBox="1"/>
          <p:nvPr/>
        </p:nvSpPr>
        <p:spPr bwMode="auto">
          <a:xfrm>
            <a:off x="0" y="6299200"/>
            <a:ext cx="12192000" cy="558800"/>
          </a:xfrm>
          <a:prstGeom prst="rect">
            <a:avLst/>
          </a:prstGeom>
          <a:solidFill>
            <a:schemeClr val="accent1"/>
          </a:solidFill>
          <a:ln w="12700">
            <a:solidFill>
              <a:schemeClr val="accent1">
                <a:lumMod val="20000"/>
                <a:lumOff val="80000"/>
              </a:schemeClr>
            </a:solidFill>
            <a:miter lim="800000"/>
            <a:headEnd/>
            <a:tailEnd/>
          </a:ln>
        </p:spPr>
        <p:txBody>
          <a:bodyPr wrap="none" lIns="72000" tIns="36000" rIns="73152" bIns="36576" anchor="ctr"/>
          <a:lstStyle/>
          <a:p>
            <a:pPr algn="ctr">
              <a:buClr>
                <a:schemeClr val="tx1"/>
              </a:buClr>
              <a:defRPr/>
            </a:pPr>
            <a:r>
              <a:rPr lang="en-US" sz="2000" dirty="0">
                <a:solidFill>
                  <a:schemeClr val="bg1"/>
                </a:solidFill>
              </a:rPr>
              <a:t>L4S minimizes latency and retain throughput</a:t>
            </a:r>
          </a:p>
        </p:txBody>
      </p:sp>
      <p:pic>
        <p:nvPicPr>
          <p:cNvPr id="13315" name="Picture 10">
            <a:extLst>
              <a:ext uri="{FF2B5EF4-FFF2-40B4-BE49-F238E27FC236}">
                <a16:creationId xmlns:a16="http://schemas.microsoft.com/office/drawing/2014/main" id="{F725BB35-A737-405C-85D2-561EB96CD8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9775" y="2205038"/>
            <a:ext cx="5494338" cy="403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Content Placeholder 3">
            <a:extLst>
              <a:ext uri="{FF2B5EF4-FFF2-40B4-BE49-F238E27FC236}">
                <a16:creationId xmlns:a16="http://schemas.microsoft.com/office/drawing/2014/main" id="{5AFC6610-072D-4986-8034-F801BD22E5D4}"/>
              </a:ext>
            </a:extLst>
          </p:cNvPr>
          <p:cNvSpPr>
            <a:spLocks noGrp="1"/>
          </p:cNvSpPr>
          <p:nvPr>
            <p:ph sz="quarter" idx="3"/>
          </p:nvPr>
        </p:nvSpPr>
        <p:spPr>
          <a:xfrm>
            <a:off x="6240463" y="1844675"/>
            <a:ext cx="5472112" cy="498475"/>
          </a:xfrm>
        </p:spPr>
        <p:txBody>
          <a:bodyPr/>
          <a:lstStyle/>
          <a:p>
            <a:pPr marL="0" indent="0">
              <a:buFontTx/>
              <a:buNone/>
            </a:pPr>
            <a:r>
              <a:rPr lang="en-US" altLang="en-US" b="1"/>
              <a:t>Scenario 2: L4S </a:t>
            </a:r>
          </a:p>
        </p:txBody>
      </p:sp>
      <p:sp>
        <p:nvSpPr>
          <p:cNvPr id="13317" name="Content Placeholder 2">
            <a:extLst>
              <a:ext uri="{FF2B5EF4-FFF2-40B4-BE49-F238E27FC236}">
                <a16:creationId xmlns:a16="http://schemas.microsoft.com/office/drawing/2014/main" id="{C23D8822-F15F-4E09-9BBA-4C9D669880E6}"/>
              </a:ext>
            </a:extLst>
          </p:cNvPr>
          <p:cNvSpPr>
            <a:spLocks noGrp="1"/>
          </p:cNvSpPr>
          <p:nvPr>
            <p:ph sz="half" idx="1"/>
          </p:nvPr>
        </p:nvSpPr>
        <p:spPr>
          <a:xfrm>
            <a:off x="479425" y="1844675"/>
            <a:ext cx="5472113" cy="498475"/>
          </a:xfrm>
        </p:spPr>
        <p:txBody>
          <a:bodyPr/>
          <a:lstStyle/>
          <a:p>
            <a:pPr marL="0" indent="0">
              <a:buFontTx/>
              <a:buNone/>
            </a:pPr>
            <a:r>
              <a:rPr lang="en-US" altLang="en-US" b="1"/>
              <a:t>Scenario 1: TCP (Legacy)</a:t>
            </a:r>
          </a:p>
        </p:txBody>
      </p:sp>
      <p:sp>
        <p:nvSpPr>
          <p:cNvPr id="13318" name="Title 4">
            <a:extLst>
              <a:ext uri="{FF2B5EF4-FFF2-40B4-BE49-F238E27FC236}">
                <a16:creationId xmlns:a16="http://schemas.microsoft.com/office/drawing/2014/main" id="{07F30FC8-31FE-4510-8A3D-1B250954942B}"/>
              </a:ext>
            </a:extLst>
          </p:cNvPr>
          <p:cNvSpPr>
            <a:spLocks noGrp="1"/>
          </p:cNvSpPr>
          <p:nvPr>
            <p:ph type="title"/>
          </p:nvPr>
        </p:nvSpPr>
        <p:spPr>
          <a:xfrm>
            <a:off x="479425" y="476250"/>
            <a:ext cx="9502775" cy="1081088"/>
          </a:xfrm>
          <a:ln/>
        </p:spPr>
        <p:txBody>
          <a:bodyPr/>
          <a:lstStyle/>
          <a:p>
            <a:r>
              <a:rPr lang="sv-SE" altLang="en-US" sz="3600"/>
              <a:t>Simulation illustrating how L4S minimize delay</a:t>
            </a:r>
            <a:endParaRPr lang="sv-SE" altLang="en-US" sz="3600">
              <a:solidFill>
                <a:srgbClr val="FF0000"/>
              </a:solidFill>
            </a:endParaRPr>
          </a:p>
        </p:txBody>
      </p:sp>
      <p:pic>
        <p:nvPicPr>
          <p:cNvPr id="13319" name="Picture 19">
            <a:extLst>
              <a:ext uri="{FF2B5EF4-FFF2-40B4-BE49-F238E27FC236}">
                <a16:creationId xmlns:a16="http://schemas.microsoft.com/office/drawing/2014/main" id="{73DEE226-530D-4C02-AFA1-F2BD7A9FEB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275" y="2205038"/>
            <a:ext cx="5494338" cy="403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25989A29-66B0-4799-A411-C4DFF9BDBE96}"/>
              </a:ext>
            </a:extLst>
          </p:cNvPr>
          <p:cNvSpPr>
            <a:spLocks noGrp="1"/>
          </p:cNvSpPr>
          <p:nvPr>
            <p:ph type="title"/>
          </p:nvPr>
        </p:nvSpPr>
        <p:spPr/>
        <p:txBody>
          <a:bodyPr/>
          <a:lstStyle/>
          <a:p>
            <a:r>
              <a:rPr lang="en-GB" altLang="en-US" dirty="0"/>
              <a:t>L4S and 5GS?</a:t>
            </a:r>
          </a:p>
        </p:txBody>
      </p:sp>
      <p:sp>
        <p:nvSpPr>
          <p:cNvPr id="12291" name="Content Placeholder 2">
            <a:extLst>
              <a:ext uri="{FF2B5EF4-FFF2-40B4-BE49-F238E27FC236}">
                <a16:creationId xmlns:a16="http://schemas.microsoft.com/office/drawing/2014/main" id="{F1122258-140C-4454-86E9-478E51F802E4}"/>
              </a:ext>
            </a:extLst>
          </p:cNvPr>
          <p:cNvSpPr>
            <a:spLocks noGrp="1"/>
          </p:cNvSpPr>
          <p:nvPr>
            <p:ph idx="1"/>
          </p:nvPr>
        </p:nvSpPr>
        <p:spPr/>
        <p:txBody>
          <a:bodyPr/>
          <a:lstStyle/>
          <a:p>
            <a:r>
              <a:rPr lang="en-US" altLang="en-US" dirty="0"/>
              <a:t>A Service Data Flow from an application supporting L4S is bound to a QoS Flow that indicates L4S support to NG-RAN, e.g. implicitly via a (new) 5QI value or explicitly via a flag</a:t>
            </a:r>
          </a:p>
          <a:p>
            <a:r>
              <a:rPr lang="en-US" altLang="en-US" dirty="0"/>
              <a:t>Buffering of packets of a L4S QoS Flow is monitored in e.g. UPF, RAN and UE. Based on the measured queue delay, the ECN field in IP header of UP packets are toggled to indicate congestion</a:t>
            </a:r>
          </a:p>
          <a:p>
            <a:r>
              <a:rPr lang="en-US" altLang="en-US" dirty="0"/>
              <a:t>Transport Protocol (UE and Server side) handles rate adaptation</a:t>
            </a:r>
          </a:p>
          <a:p>
            <a:endParaRPr lang="en-US" altLang="en-US" dirty="0"/>
          </a:p>
          <a:p>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84C470A0-6A70-4553-947A-C57AD27F8C2D}"/>
              </a:ext>
            </a:extLst>
          </p:cNvPr>
          <p:cNvSpPr>
            <a:spLocks noGrp="1"/>
          </p:cNvSpPr>
          <p:nvPr>
            <p:ph type="title"/>
          </p:nvPr>
        </p:nvSpPr>
        <p:spPr/>
        <p:txBody>
          <a:bodyPr/>
          <a:lstStyle/>
          <a:p>
            <a:r>
              <a:rPr lang="en-GB" altLang="en-US"/>
              <a:t>Conclusion</a:t>
            </a:r>
          </a:p>
        </p:txBody>
      </p:sp>
      <p:sp>
        <p:nvSpPr>
          <p:cNvPr id="15363" name="Content Placeholder 2">
            <a:extLst>
              <a:ext uri="{FF2B5EF4-FFF2-40B4-BE49-F238E27FC236}">
                <a16:creationId xmlns:a16="http://schemas.microsoft.com/office/drawing/2014/main" id="{5F319421-6AE7-4C4C-B8BB-F0BAD3A98603}"/>
              </a:ext>
            </a:extLst>
          </p:cNvPr>
          <p:cNvSpPr>
            <a:spLocks noGrp="1"/>
          </p:cNvSpPr>
          <p:nvPr>
            <p:ph idx="1"/>
          </p:nvPr>
        </p:nvSpPr>
        <p:spPr/>
        <p:txBody>
          <a:bodyPr/>
          <a:lstStyle/>
          <a:p>
            <a:r>
              <a:rPr lang="en-US" altLang="en-US" dirty="0"/>
              <a:t>Advanced Interactive Services will require low latency</a:t>
            </a:r>
          </a:p>
          <a:p>
            <a:r>
              <a:rPr lang="en-US" altLang="en-US" dirty="0"/>
              <a:t>In order to meet low latency requirement, active queue management needs to be enabled for L4S capable Service Data Flows</a:t>
            </a:r>
          </a:p>
          <a:p>
            <a:r>
              <a:rPr lang="en-US" altLang="en-US" dirty="0"/>
              <a:t>We propose that 3GPP considers to include the support of L4S either:</a:t>
            </a:r>
          </a:p>
          <a:p>
            <a:r>
              <a:rPr lang="en-US" altLang="en-US" dirty="0"/>
              <a:t> as a TEI17 technical enhancement; or </a:t>
            </a:r>
          </a:p>
          <a:p>
            <a:r>
              <a:rPr lang="en-US" altLang="en-US" dirty="0"/>
              <a:t>as part of the Rel-17 WI for 5G_AIS.</a:t>
            </a: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2571274-F0F1-46D8-81F1-B50ECF7A2F01}"/>
              </a:ext>
            </a:extLst>
          </p:cNvPr>
          <p:cNvSpPr>
            <a:spLocks noGrp="1"/>
          </p:cNvSpPr>
          <p:nvPr>
            <p:ph type="title"/>
          </p:nvPr>
        </p:nvSpPr>
        <p:spPr/>
        <p:txBody>
          <a:bodyPr/>
          <a:lstStyle/>
          <a:p>
            <a:r>
              <a:rPr lang="en-GB" altLang="en-US"/>
              <a:t>Summary</a:t>
            </a:r>
          </a:p>
        </p:txBody>
      </p:sp>
      <p:sp>
        <p:nvSpPr>
          <p:cNvPr id="16387" name="Content Placeholder 2">
            <a:extLst>
              <a:ext uri="{FF2B5EF4-FFF2-40B4-BE49-F238E27FC236}">
                <a16:creationId xmlns:a16="http://schemas.microsoft.com/office/drawing/2014/main" id="{D3B63F67-792E-4FC3-924A-EB90B0F87E7C}"/>
              </a:ext>
            </a:extLst>
          </p:cNvPr>
          <p:cNvSpPr>
            <a:spLocks noGrp="1"/>
          </p:cNvSpPr>
          <p:nvPr>
            <p:ph idx="1"/>
          </p:nvPr>
        </p:nvSpPr>
        <p:spPr/>
        <p:txBody>
          <a:bodyPr/>
          <a:lstStyle/>
          <a:p>
            <a:r>
              <a:rPr lang="en-US" altLang="en-US" dirty="0"/>
              <a:t>Given the requirements for supporting low latency and the interest from the industry in Active Queue Management based on L4S, we propose to endorse the support of L4S capable Service Data Flows work in SA2 either:</a:t>
            </a:r>
          </a:p>
          <a:p>
            <a:r>
              <a:rPr lang="en-US" altLang="en-US" dirty="0"/>
              <a:t>as a TEI17 technical enhancement; or</a:t>
            </a:r>
          </a:p>
          <a:p>
            <a:r>
              <a:rPr lang="en-US" altLang="en-US" dirty="0"/>
              <a:t> as part of the WI for 5G_AIS</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3e641ffe2fa747cd70dcd04000336d84">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244fb9966982cd7d7b7b711dbed18312"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FA0DD-3841-4C27-BA79-7B672F7F0428}">
  <ds:schemaRefs>
    <ds:schemaRef ds:uri="http://purl.org/dc/terms/"/>
    <ds:schemaRef ds:uri="http://www.w3.org/XML/1998/namespace"/>
    <ds:schemaRef ds:uri="http://schemas.microsoft.com/office/infopath/2007/PartnerControls"/>
    <ds:schemaRef ds:uri="http://schemas.openxmlformats.org/package/2006/metadata/core-properties"/>
    <ds:schemaRef ds:uri="http://schemas.microsoft.com/office/2006/documentManagement/types"/>
    <ds:schemaRef ds:uri="6f846979-0e6f-42ff-8b87-e1893efeda99"/>
    <ds:schemaRef ds:uri="http://schemas.microsoft.com/office/2006/metadata/properties"/>
    <ds:schemaRef ds:uri="db33437f-65a5-48c5-b537-19efd290f967"/>
    <ds:schemaRef ds:uri="http://purl.org/dc/dcmitype/"/>
    <ds:schemaRef ds:uri="http://purl.org/dc/elements/1.1/"/>
  </ds:schemaRefs>
</ds:datastoreItem>
</file>

<file path=customXml/itemProps2.xml><?xml version="1.0" encoding="utf-8"?>
<ds:datastoreItem xmlns:ds="http://schemas.openxmlformats.org/officeDocument/2006/customXml" ds:itemID="{FEAD162C-DFDD-4D33-847C-54BC133D2F92}">
  <ds:schemaRefs>
    <ds:schemaRef ds:uri="http://schemas.microsoft.com/sharepoint/v3/contenttype/forms"/>
  </ds:schemaRefs>
</ds:datastoreItem>
</file>

<file path=customXml/itemProps3.xml><?xml version="1.0" encoding="utf-8"?>
<ds:datastoreItem xmlns:ds="http://schemas.openxmlformats.org/officeDocument/2006/customXml" ds:itemID="{E465D22C-85A2-4D64-BE4A-047A9E4140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866</Words>
  <Application>Microsoft Office PowerPoint</Application>
  <PresentationFormat>Widescreen</PresentationFormat>
  <Paragraphs>116</Paragraphs>
  <Slides>11</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vt:lpstr>
      <vt:lpstr>Calibri</vt:lpstr>
      <vt:lpstr>Calibri Light</vt:lpstr>
      <vt:lpstr>Times New Roman</vt:lpstr>
      <vt:lpstr>Office Theme</vt:lpstr>
      <vt:lpstr>5QI values for efficient handling of congestion control marked IP packets</vt:lpstr>
      <vt:lpstr>Outline</vt:lpstr>
      <vt:lpstr>Introduction/abstract</vt:lpstr>
      <vt:lpstr>L4S: An Active Queue Management to ensure low latency</vt:lpstr>
      <vt:lpstr>L4S interest and possible adoption in the industry</vt:lpstr>
      <vt:lpstr>Simulation illustrating how L4S minimize delay</vt:lpstr>
      <vt:lpstr>L4S and 5GS?</vt:lpstr>
      <vt:lpstr>Conclusion</vt:lpstr>
      <vt:lpstr>Summary</vt:lpstr>
      <vt:lpstr>References</vt:lpstr>
      <vt:lpstr>Appendix: 5G_AIS Objectives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2019-11-07T15:45:50Z</dcterms:created>
  <dcterms:modified xsi:type="dcterms:W3CDTF">2019-11-08T13:43:26Z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0x0101003AA7AC0C743A294CADF60F661720E3E6</vt:lpwstr>
  </property>
</Properties>
</file>